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328" r:id="rId2"/>
    <p:sldId id="329" r:id="rId3"/>
    <p:sldId id="316" r:id="rId4"/>
    <p:sldId id="286" r:id="rId5"/>
    <p:sldId id="306" r:id="rId6"/>
    <p:sldId id="318" r:id="rId7"/>
    <p:sldId id="325" r:id="rId8"/>
    <p:sldId id="326" r:id="rId9"/>
    <p:sldId id="327" r:id="rId10"/>
    <p:sldId id="319" r:id="rId11"/>
    <p:sldId id="320" r:id="rId12"/>
    <p:sldId id="321" r:id="rId13"/>
    <p:sldId id="317" r:id="rId14"/>
    <p:sldId id="282" r:id="rId15"/>
    <p:sldId id="275" r:id="rId16"/>
    <p:sldId id="315" r:id="rId17"/>
    <p:sldId id="265" r:id="rId18"/>
    <p:sldId id="314" r:id="rId19"/>
    <p:sldId id="297" r:id="rId20"/>
    <p:sldId id="269" r:id="rId21"/>
    <p:sldId id="270" r:id="rId22"/>
    <p:sldId id="271" r:id="rId2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FC150"/>
  </p:clrMru>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170" autoAdjust="0"/>
    <p:restoredTop sz="73384" autoAdjust="0"/>
  </p:normalViewPr>
  <p:slideViewPr>
    <p:cSldViewPr>
      <p:cViewPr varScale="1">
        <p:scale>
          <a:sx n="62" d="100"/>
          <a:sy n="62" d="100"/>
        </p:scale>
        <p:origin x="-1330"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F:\acctblyreportcharts%203recovered.xlsx" TargetMode="Externa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F:\acctblyreportcharts%203recovered.xlsx" TargetMode="External"/></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FY 2011-12 Revenues by Source of </a:t>
            </a:r>
            <a:r>
              <a:rPr lang="en-US" dirty="0" smtClean="0"/>
              <a:t>Funds</a:t>
            </a:r>
          </a:p>
          <a:p>
            <a:pPr>
              <a:defRPr/>
            </a:pPr>
            <a:r>
              <a:rPr lang="en-US" sz="1800" dirty="0" smtClean="0"/>
              <a:t>(In</a:t>
            </a:r>
            <a:r>
              <a:rPr lang="en-US" sz="1800" baseline="0" dirty="0" smtClean="0"/>
              <a:t> millions)</a:t>
            </a:r>
            <a:endParaRPr lang="en-US" sz="1800" dirty="0"/>
          </a:p>
        </c:rich>
      </c:tx>
      <c:layout>
        <c:manualLayout>
          <c:xMode val="edge"/>
          <c:yMode val="edge"/>
          <c:x val="0.21366506270049596"/>
          <c:y val="0"/>
        </c:manualLayout>
      </c:layout>
    </c:title>
    <c:view3D>
      <c:rotX val="30"/>
      <c:perspective val="30"/>
    </c:view3D>
    <c:plotArea>
      <c:layout>
        <c:manualLayout>
          <c:layoutTarget val="inner"/>
          <c:xMode val="edge"/>
          <c:yMode val="edge"/>
          <c:x val="1.954104695246427E-2"/>
          <c:y val="0.30546456692913437"/>
          <c:w val="0.58530451054729249"/>
          <c:h val="0.68994266101352764"/>
        </c:manualLayout>
      </c:layout>
      <c:pie3DChart>
        <c:varyColors val="1"/>
        <c:ser>
          <c:idx val="0"/>
          <c:order val="0"/>
          <c:tx>
            <c:strRef>
              <c:f>Sheet1!$B$1</c:f>
              <c:strCache>
                <c:ptCount val="1"/>
                <c:pt idx="0">
                  <c:v>FY 2011-12 Revenues by Source of Funds</c:v>
                </c:pt>
              </c:strCache>
            </c:strRef>
          </c:tx>
          <c:dLbls>
            <c:dLbl>
              <c:idx val="0"/>
              <c:layout>
                <c:manualLayout>
                  <c:x val="-3.4825993972975602E-2"/>
                  <c:y val="-8.5928011342558494E-2"/>
                </c:manualLayout>
              </c:layout>
              <c:showVal val="1"/>
              <c:showPercent val="1"/>
              <c:separator>
</c:separator>
            </c:dLbl>
            <c:dLbl>
              <c:idx val="1"/>
              <c:layout>
                <c:manualLayout>
                  <c:x val="7.9901635559444045E-2"/>
                  <c:y val="-2.3901432689573513E-2"/>
                </c:manualLayout>
              </c:layout>
              <c:showVal val="1"/>
              <c:showPercent val="1"/>
              <c:separator>
</c:separator>
            </c:dLbl>
            <c:dLbl>
              <c:idx val="2"/>
              <c:layout>
                <c:manualLayout>
                  <c:x val="2.8213764946048388E-2"/>
                  <c:y val="0.13263586114159573"/>
                </c:manualLayout>
              </c:layout>
              <c:showVal val="1"/>
              <c:showPercent val="1"/>
              <c:separator>
</c:separator>
            </c:dLbl>
            <c:dLbl>
              <c:idx val="3"/>
              <c:layout>
                <c:manualLayout>
                  <c:x val="-7.6238031010012711E-2"/>
                  <c:y val="-1.3892071145963875E-2"/>
                </c:manualLayout>
              </c:layout>
              <c:showVal val="1"/>
              <c:showPercent val="1"/>
              <c:separator>
</c:separator>
            </c:dLbl>
            <c:dLbl>
              <c:idx val="4"/>
              <c:layout>
                <c:manualLayout>
                  <c:x val="-9.8405147273257568E-3"/>
                  <c:y val="-1.7940712285982027E-2"/>
                </c:manualLayout>
              </c:layout>
              <c:showVal val="1"/>
              <c:showPercent val="1"/>
              <c:separator>
</c:separator>
            </c:dLbl>
            <c:txPr>
              <a:bodyPr/>
              <a:lstStyle/>
              <a:p>
                <a:pPr>
                  <a:defRPr b="1"/>
                </a:pPr>
                <a:endParaRPr lang="en-US"/>
              </a:p>
            </c:txPr>
            <c:showVal val="1"/>
            <c:showPercent val="1"/>
            <c:separator>
</c:separator>
            <c:showLeaderLines val="1"/>
          </c:dLbls>
          <c:cat>
            <c:strRef>
              <c:f>Sheet1!$A$2:$A$6</c:f>
              <c:strCache>
                <c:ptCount val="5"/>
                <c:pt idx="0">
                  <c:v>State General Funds</c:v>
                </c:pt>
                <c:pt idx="1">
                  <c:v>Interagency Transfer</c:v>
                </c:pt>
                <c:pt idx="2">
                  <c:v>Self Generated</c:v>
                </c:pt>
                <c:pt idx="3">
                  <c:v>Statutory Dedications</c:v>
                </c:pt>
                <c:pt idx="4">
                  <c:v>Federal</c:v>
                </c:pt>
              </c:strCache>
            </c:strRef>
          </c:cat>
          <c:val>
            <c:numRef>
              <c:f>Sheet1!$B$2:$B$6</c:f>
              <c:numCache>
                <c:formatCode>_("$"* #,##0_);_("$"* \(#,##0\);_("$"* "-"??_);_(@_)</c:formatCode>
                <c:ptCount val="5"/>
                <c:pt idx="0">
                  <c:v>1058</c:v>
                </c:pt>
                <c:pt idx="1">
                  <c:v>434</c:v>
                </c:pt>
                <c:pt idx="2">
                  <c:v>1129</c:v>
                </c:pt>
                <c:pt idx="3">
                  <c:v>232</c:v>
                </c:pt>
                <c:pt idx="4">
                  <c:v>159</c:v>
                </c:pt>
              </c:numCache>
            </c:numRef>
          </c:val>
        </c:ser>
      </c:pie3DChart>
    </c:plotArea>
    <c:legend>
      <c:legendPos val="r"/>
      <c:layout>
        <c:manualLayout>
          <c:xMode val="edge"/>
          <c:yMode val="edge"/>
          <c:x val="0.69537425877320891"/>
          <c:y val="0.50585120129214622"/>
          <c:w val="0.28302080295518645"/>
          <c:h val="0.35583585705632925"/>
        </c:manualLayout>
      </c:layout>
    </c:legend>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col"/>
        <c:grouping val="clustered"/>
        <c:ser>
          <c:idx val="0"/>
          <c:order val="0"/>
          <c:tx>
            <c:strRef>
              <c:f>Sheet1!$B$1</c:f>
              <c:strCache>
                <c:ptCount val="1"/>
                <c:pt idx="0">
                  <c:v>Enrollment</c:v>
                </c:pt>
              </c:strCache>
            </c:strRef>
          </c:tx>
          <c:cat>
            <c:strRef>
              <c:f>Sheet1!$A$2:$A$7</c:f>
              <c:strCache>
                <c:ptCount val="6"/>
                <c:pt idx="0">
                  <c:v>FY 2006</c:v>
                </c:pt>
                <c:pt idx="1">
                  <c:v>FY 2007</c:v>
                </c:pt>
                <c:pt idx="2">
                  <c:v>FY 2008</c:v>
                </c:pt>
                <c:pt idx="3">
                  <c:v>FY 2009</c:v>
                </c:pt>
                <c:pt idx="4">
                  <c:v>FY 2010</c:v>
                </c:pt>
                <c:pt idx="5">
                  <c:v>FY 2011</c:v>
                </c:pt>
              </c:strCache>
            </c:strRef>
          </c:cat>
          <c:val>
            <c:numRef>
              <c:f>Sheet1!$B$2:$B$7</c:f>
              <c:numCache>
                <c:formatCode>_(* #,##0_);_(* \(#,##0\);_(* "-"_);_(@_)</c:formatCode>
                <c:ptCount val="6"/>
                <c:pt idx="0">
                  <c:v>177230</c:v>
                </c:pt>
                <c:pt idx="1">
                  <c:v>195380</c:v>
                </c:pt>
                <c:pt idx="2">
                  <c:v>198016</c:v>
                </c:pt>
                <c:pt idx="3">
                  <c:v>207760</c:v>
                </c:pt>
                <c:pt idx="4">
                  <c:v>220583</c:v>
                </c:pt>
                <c:pt idx="5">
                  <c:v>225198</c:v>
                </c:pt>
              </c:numCache>
            </c:numRef>
          </c:val>
        </c:ser>
        <c:axId val="74470144"/>
        <c:axId val="74471680"/>
      </c:barChart>
      <c:catAx>
        <c:axId val="74470144"/>
        <c:scaling>
          <c:orientation val="minMax"/>
        </c:scaling>
        <c:axPos val="b"/>
        <c:tickLblPos val="nextTo"/>
        <c:crossAx val="74471680"/>
        <c:crosses val="autoZero"/>
        <c:auto val="1"/>
        <c:lblAlgn val="ctr"/>
        <c:lblOffset val="100"/>
      </c:catAx>
      <c:valAx>
        <c:axId val="74471680"/>
        <c:scaling>
          <c:orientation val="minMax"/>
          <c:max val="225000"/>
          <c:min val="100000"/>
        </c:scaling>
        <c:axPos val="l"/>
        <c:majorGridlines/>
        <c:numFmt formatCode="_(* #,##0_);_(* \(#,##0\);_(* &quot;-&quot;_);_(@_)" sourceLinked="1"/>
        <c:tickLblPos val="nextTo"/>
        <c:crossAx val="74470144"/>
        <c:crosses val="autoZero"/>
        <c:crossBetween val="between"/>
        <c:majorUnit val="25000"/>
      </c:valAx>
    </c:plotArea>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882072032662585"/>
          <c:y val="5.0473457250976239E-2"/>
          <c:w val="0.85037681053757253"/>
          <c:h val="0.81574661569261653"/>
        </c:manualLayout>
      </c:layout>
      <c:barChart>
        <c:barDir val="col"/>
        <c:grouping val="clustered"/>
        <c:ser>
          <c:idx val="0"/>
          <c:order val="0"/>
          <c:tx>
            <c:strRef>
              <c:f>Sheet1!$B$1</c:f>
              <c:strCache>
                <c:ptCount val="1"/>
                <c:pt idx="0">
                  <c:v>Column1</c:v>
                </c:pt>
              </c:strCache>
            </c:strRef>
          </c:tx>
          <c:cat>
            <c:strRef>
              <c:f>Sheet1!$A$2:$A$7</c:f>
              <c:strCache>
                <c:ptCount val="6"/>
                <c:pt idx="0">
                  <c:v>FY 2006</c:v>
                </c:pt>
                <c:pt idx="1">
                  <c:v>FY 2007</c:v>
                </c:pt>
                <c:pt idx="2">
                  <c:v>FY 2008</c:v>
                </c:pt>
                <c:pt idx="3">
                  <c:v>FY 2009</c:v>
                </c:pt>
                <c:pt idx="4">
                  <c:v>FY 2010</c:v>
                </c:pt>
                <c:pt idx="5">
                  <c:v>FY 2011</c:v>
                </c:pt>
              </c:strCache>
            </c:strRef>
          </c:cat>
          <c:val>
            <c:numRef>
              <c:f>Sheet1!$B$2:$B$7</c:f>
              <c:numCache>
                <c:formatCode>_(* #,##0_);_(* \(#,##0\);_(* "-"_);_(@_)</c:formatCode>
                <c:ptCount val="6"/>
                <c:pt idx="0">
                  <c:v>29897</c:v>
                </c:pt>
                <c:pt idx="1">
                  <c:v>30792</c:v>
                </c:pt>
                <c:pt idx="2">
                  <c:v>30555</c:v>
                </c:pt>
                <c:pt idx="3">
                  <c:v>33360</c:v>
                </c:pt>
                <c:pt idx="4">
                  <c:v>34904</c:v>
                </c:pt>
                <c:pt idx="5">
                  <c:v>38425</c:v>
                </c:pt>
              </c:numCache>
            </c:numRef>
          </c:val>
        </c:ser>
        <c:axId val="74505216"/>
        <c:axId val="76899072"/>
      </c:barChart>
      <c:catAx>
        <c:axId val="74505216"/>
        <c:scaling>
          <c:orientation val="minMax"/>
        </c:scaling>
        <c:axPos val="b"/>
        <c:tickLblPos val="nextTo"/>
        <c:crossAx val="76899072"/>
        <c:crosses val="autoZero"/>
        <c:auto val="1"/>
        <c:lblAlgn val="ctr"/>
        <c:lblOffset val="100"/>
      </c:catAx>
      <c:valAx>
        <c:axId val="76899072"/>
        <c:scaling>
          <c:orientation val="minMax"/>
        </c:scaling>
        <c:axPos val="l"/>
        <c:majorGridlines/>
        <c:numFmt formatCode="_(* #,##0_);_(* \(#,##0\);_(* &quot;-&quot;_);_(@_)" sourceLinked="1"/>
        <c:tickLblPos val="nextTo"/>
        <c:crossAx val="74505216"/>
        <c:crosses val="autoZero"/>
        <c:crossBetween val="between"/>
      </c:valAx>
    </c:plotArea>
    <c:plotVisOnly val="1"/>
  </c:chart>
  <c:txPr>
    <a:bodyPr/>
    <a:lstStyle/>
    <a:p>
      <a:pPr>
        <a:defRPr sz="1800"/>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percentStacked"/>
        <c:ser>
          <c:idx val="0"/>
          <c:order val="0"/>
          <c:tx>
            <c:strRef>
              <c:f>Sheet1!$B$1</c:f>
              <c:strCache>
                <c:ptCount val="1"/>
                <c:pt idx="0">
                  <c:v>State Funds</c:v>
                </c:pt>
              </c:strCache>
            </c:strRef>
          </c:tx>
          <c:cat>
            <c:strRef>
              <c:f>Sheet1!$A$2:$A$8</c:f>
              <c:strCache>
                <c:ptCount val="7"/>
                <c:pt idx="0">
                  <c:v>FY 2006</c:v>
                </c:pt>
                <c:pt idx="1">
                  <c:v>FY 2007</c:v>
                </c:pt>
                <c:pt idx="2">
                  <c:v>FY 2008</c:v>
                </c:pt>
                <c:pt idx="3">
                  <c:v>FY 2009</c:v>
                </c:pt>
                <c:pt idx="4">
                  <c:v>FY 2010</c:v>
                </c:pt>
                <c:pt idx="5">
                  <c:v>FY 2011</c:v>
                </c:pt>
                <c:pt idx="6">
                  <c:v>FY 2012</c:v>
                </c:pt>
              </c:strCache>
            </c:strRef>
          </c:cat>
          <c:val>
            <c:numRef>
              <c:f>Sheet1!$B$2:$B$8</c:f>
              <c:numCache>
                <c:formatCode>_("$"* #,##0_);_("$"* \(#,##0\);_("$"* "-"??_);_(@_)</c:formatCode>
                <c:ptCount val="7"/>
                <c:pt idx="0">
                  <c:v>1040915639</c:v>
                </c:pt>
                <c:pt idx="1">
                  <c:v>1263741186</c:v>
                </c:pt>
                <c:pt idx="2">
                  <c:v>1433279943</c:v>
                </c:pt>
                <c:pt idx="3">
                  <c:v>1553361149</c:v>
                </c:pt>
                <c:pt idx="4">
                  <c:v>1153446852</c:v>
                </c:pt>
                <c:pt idx="5">
                  <c:v>1074268076</c:v>
                </c:pt>
                <c:pt idx="6">
                  <c:v>1058273311</c:v>
                </c:pt>
              </c:numCache>
            </c:numRef>
          </c:val>
        </c:ser>
        <c:ser>
          <c:idx val="1"/>
          <c:order val="1"/>
          <c:tx>
            <c:strRef>
              <c:f>Sheet1!$C$1</c:f>
              <c:strCache>
                <c:ptCount val="1"/>
                <c:pt idx="0">
                  <c:v>Self Generated</c:v>
                </c:pt>
              </c:strCache>
            </c:strRef>
          </c:tx>
          <c:cat>
            <c:strRef>
              <c:f>Sheet1!$A$2:$A$8</c:f>
              <c:strCache>
                <c:ptCount val="7"/>
                <c:pt idx="0">
                  <c:v>FY 2006</c:v>
                </c:pt>
                <c:pt idx="1">
                  <c:v>FY 2007</c:v>
                </c:pt>
                <c:pt idx="2">
                  <c:v>FY 2008</c:v>
                </c:pt>
                <c:pt idx="3">
                  <c:v>FY 2009</c:v>
                </c:pt>
                <c:pt idx="4">
                  <c:v>FY 2010</c:v>
                </c:pt>
                <c:pt idx="5">
                  <c:v>FY 2011</c:v>
                </c:pt>
                <c:pt idx="6">
                  <c:v>FY 2012</c:v>
                </c:pt>
              </c:strCache>
            </c:strRef>
          </c:cat>
          <c:val>
            <c:numRef>
              <c:f>Sheet1!$C$2:$C$8</c:f>
              <c:numCache>
                <c:formatCode>_("$"* #,##0_);_("$"* \(#,##0\);_("$"* "-"??_);_(@_)</c:formatCode>
                <c:ptCount val="7"/>
                <c:pt idx="0">
                  <c:v>671263473</c:v>
                </c:pt>
                <c:pt idx="1">
                  <c:v>686182327</c:v>
                </c:pt>
                <c:pt idx="2">
                  <c:v>699985433</c:v>
                </c:pt>
                <c:pt idx="3">
                  <c:v>735538898</c:v>
                </c:pt>
                <c:pt idx="4">
                  <c:v>809086402</c:v>
                </c:pt>
                <c:pt idx="5">
                  <c:v>866755029</c:v>
                </c:pt>
                <c:pt idx="6">
                  <c:v>1128899300</c:v>
                </c:pt>
              </c:numCache>
            </c:numRef>
          </c:val>
        </c:ser>
        <c:overlap val="100"/>
        <c:axId val="76973184"/>
        <c:axId val="76974720"/>
      </c:barChart>
      <c:catAx>
        <c:axId val="76973184"/>
        <c:scaling>
          <c:orientation val="minMax"/>
        </c:scaling>
        <c:axPos val="b"/>
        <c:tickLblPos val="nextTo"/>
        <c:txPr>
          <a:bodyPr rot="-2100000"/>
          <a:lstStyle/>
          <a:p>
            <a:pPr>
              <a:defRPr/>
            </a:pPr>
            <a:endParaRPr lang="en-US"/>
          </a:p>
        </c:txPr>
        <c:crossAx val="76974720"/>
        <c:crosses val="autoZero"/>
        <c:auto val="1"/>
        <c:lblAlgn val="ctr"/>
        <c:lblOffset val="100"/>
      </c:catAx>
      <c:valAx>
        <c:axId val="76974720"/>
        <c:scaling>
          <c:orientation val="minMax"/>
        </c:scaling>
        <c:axPos val="l"/>
        <c:majorGridlines/>
        <c:numFmt formatCode="0%" sourceLinked="1"/>
        <c:tickLblPos val="nextTo"/>
        <c:crossAx val="76973184"/>
        <c:crosses val="autoZero"/>
        <c:crossBetween val="between"/>
      </c:valAx>
    </c:plotArea>
    <c:legend>
      <c:legendPos val="r"/>
      <c:layout/>
    </c:legend>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latin typeface="+mj-lt"/>
              </a:defRPr>
            </a:pPr>
            <a:r>
              <a:rPr lang="en-US" sz="1200" dirty="0">
                <a:latin typeface="+mj-lt"/>
              </a:rPr>
              <a:t>Average Full-Time Instructional Faculty Salaries</a:t>
            </a:r>
          </a:p>
          <a:p>
            <a:pPr>
              <a:defRPr sz="1200">
                <a:latin typeface="+mj-lt"/>
              </a:defRPr>
            </a:pPr>
            <a:r>
              <a:rPr lang="en-US" sz="1200" dirty="0">
                <a:latin typeface="+mj-lt"/>
              </a:rPr>
              <a:t>by</a:t>
            </a:r>
            <a:r>
              <a:rPr lang="en-US" sz="1200" baseline="0" dirty="0">
                <a:latin typeface="+mj-lt"/>
              </a:rPr>
              <a:t> Rank at Four-Year Institutions, 2009-10</a:t>
            </a:r>
            <a:endParaRPr lang="en-US" sz="1200" dirty="0">
              <a:latin typeface="+mj-lt"/>
            </a:endParaRPr>
          </a:p>
        </c:rich>
      </c:tx>
    </c:title>
    <c:plotArea>
      <c:layout/>
      <c:barChart>
        <c:barDir val="col"/>
        <c:grouping val="clustered"/>
        <c:ser>
          <c:idx val="0"/>
          <c:order val="0"/>
          <c:tx>
            <c:strRef>
              <c:f>Sheet1!$A$310</c:f>
              <c:strCache>
                <c:ptCount val="1"/>
                <c:pt idx="0">
                  <c:v>LA</c:v>
                </c:pt>
              </c:strCache>
            </c:strRef>
          </c:tx>
          <c:spPr>
            <a:ln>
              <a:solidFill>
                <a:schemeClr val="tx1">
                  <a:lumMod val="50000"/>
                  <a:lumOff val="50000"/>
                </a:schemeClr>
              </a:solidFill>
            </a:ln>
          </c:spPr>
          <c:cat>
            <c:strRef>
              <c:f>Sheet1!$B$309:$F$309</c:f>
              <c:strCache>
                <c:ptCount val="5"/>
                <c:pt idx="0">
                  <c:v>Professor</c:v>
                </c:pt>
                <c:pt idx="1">
                  <c:v>Associate Professor</c:v>
                </c:pt>
                <c:pt idx="2">
                  <c:v>Assistant Professor</c:v>
                </c:pt>
                <c:pt idx="3">
                  <c:v>Instructor</c:v>
                </c:pt>
                <c:pt idx="4">
                  <c:v>All</c:v>
                </c:pt>
              </c:strCache>
            </c:strRef>
          </c:cat>
          <c:val>
            <c:numRef>
              <c:f>Sheet1!$B$310:$F$310</c:f>
              <c:numCache>
                <c:formatCode>#,##0</c:formatCode>
                <c:ptCount val="5"/>
                <c:pt idx="0">
                  <c:v>91676</c:v>
                </c:pt>
                <c:pt idx="1">
                  <c:v>68778</c:v>
                </c:pt>
                <c:pt idx="2">
                  <c:v>58140</c:v>
                </c:pt>
                <c:pt idx="3">
                  <c:v>42529</c:v>
                </c:pt>
                <c:pt idx="4">
                  <c:v>65474</c:v>
                </c:pt>
              </c:numCache>
            </c:numRef>
          </c:val>
        </c:ser>
        <c:ser>
          <c:idx val="1"/>
          <c:order val="1"/>
          <c:tx>
            <c:strRef>
              <c:f>Sheet1!$A$311</c:f>
              <c:strCache>
                <c:ptCount val="1"/>
                <c:pt idx="0">
                  <c:v>SREB</c:v>
                </c:pt>
              </c:strCache>
            </c:strRef>
          </c:tx>
          <c:spPr>
            <a:solidFill>
              <a:srgbClr val="FFFF66"/>
            </a:solidFill>
            <a:ln>
              <a:solidFill>
                <a:schemeClr val="tx1">
                  <a:lumMod val="50000"/>
                  <a:lumOff val="50000"/>
                </a:schemeClr>
              </a:solidFill>
            </a:ln>
          </c:spPr>
          <c:cat>
            <c:strRef>
              <c:f>Sheet1!$B$309:$F$309</c:f>
              <c:strCache>
                <c:ptCount val="5"/>
                <c:pt idx="0">
                  <c:v>Professor</c:v>
                </c:pt>
                <c:pt idx="1">
                  <c:v>Associate Professor</c:v>
                </c:pt>
                <c:pt idx="2">
                  <c:v>Assistant Professor</c:v>
                </c:pt>
                <c:pt idx="3">
                  <c:v>Instructor</c:v>
                </c:pt>
                <c:pt idx="4">
                  <c:v>All</c:v>
                </c:pt>
              </c:strCache>
            </c:strRef>
          </c:cat>
          <c:val>
            <c:numRef>
              <c:f>Sheet1!$B$311:$F$311</c:f>
              <c:numCache>
                <c:formatCode>#,##0</c:formatCode>
                <c:ptCount val="5"/>
                <c:pt idx="0">
                  <c:v>102686</c:v>
                </c:pt>
                <c:pt idx="1">
                  <c:v>73706</c:v>
                </c:pt>
                <c:pt idx="2">
                  <c:v>62024</c:v>
                </c:pt>
                <c:pt idx="3">
                  <c:v>44173</c:v>
                </c:pt>
                <c:pt idx="4">
                  <c:v>73450</c:v>
                </c:pt>
              </c:numCache>
            </c:numRef>
          </c:val>
        </c:ser>
        <c:axId val="61539840"/>
        <c:axId val="61541376"/>
      </c:barChart>
      <c:catAx>
        <c:axId val="61539840"/>
        <c:scaling>
          <c:orientation val="minMax"/>
        </c:scaling>
        <c:axPos val="b"/>
        <c:tickLblPos val="nextTo"/>
        <c:crossAx val="61541376"/>
        <c:crosses val="autoZero"/>
        <c:auto val="1"/>
        <c:lblAlgn val="ctr"/>
        <c:lblOffset val="100"/>
      </c:catAx>
      <c:valAx>
        <c:axId val="61541376"/>
        <c:scaling>
          <c:orientation val="minMax"/>
        </c:scaling>
        <c:axPos val="l"/>
        <c:majorGridlines/>
        <c:numFmt formatCode="#,##0" sourceLinked="1"/>
        <c:tickLblPos val="nextTo"/>
        <c:crossAx val="61539840"/>
        <c:crosses val="autoZero"/>
        <c:crossBetween val="between"/>
      </c:valAx>
      <c:dTable>
        <c:showHorzBorder val="1"/>
        <c:showVertBorder val="1"/>
        <c:showOutline val="1"/>
        <c:showKeys val="1"/>
      </c:dTable>
    </c:plotArea>
    <c:plotVisOnly val="1"/>
  </c:chart>
  <c:spPr>
    <a:ln w="38100">
      <a:solidFill>
        <a:srgbClr val="006795"/>
      </a:solidFill>
    </a:ln>
  </c:spPr>
  <c:externalData r:id="rId1"/>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sz="1200">
                <a:latin typeface="+mj-lt"/>
              </a:defRPr>
            </a:pPr>
            <a:r>
              <a:rPr lang="en-US" sz="1200" dirty="0">
                <a:latin typeface="+mj-lt"/>
              </a:rPr>
              <a:t>Average Full-Tim</a:t>
            </a:r>
            <a:r>
              <a:rPr lang="en-US" sz="1200" baseline="0" dirty="0">
                <a:latin typeface="+mj-lt"/>
              </a:rPr>
              <a:t>e Instructional Faculty Salaries</a:t>
            </a:r>
          </a:p>
          <a:p>
            <a:pPr>
              <a:defRPr sz="1200">
                <a:latin typeface="+mj-lt"/>
              </a:defRPr>
            </a:pPr>
            <a:r>
              <a:rPr lang="en-US" sz="1200" baseline="0" dirty="0">
                <a:latin typeface="+mj-lt"/>
              </a:rPr>
              <a:t>by Rank at Two-Year Institutions, 2009-10</a:t>
            </a:r>
            <a:endParaRPr lang="en-US" sz="1200" dirty="0">
              <a:latin typeface="+mj-lt"/>
            </a:endParaRPr>
          </a:p>
        </c:rich>
      </c:tx>
    </c:title>
    <c:plotArea>
      <c:layout>
        <c:manualLayout>
          <c:layoutTarget val="inner"/>
          <c:xMode val="edge"/>
          <c:yMode val="edge"/>
          <c:x val="0.1462244094488189"/>
          <c:y val="0.20415881348164813"/>
          <c:w val="0.82322003499562568"/>
          <c:h val="0.43214831479398408"/>
        </c:manualLayout>
      </c:layout>
      <c:barChart>
        <c:barDir val="col"/>
        <c:grouping val="clustered"/>
        <c:ser>
          <c:idx val="0"/>
          <c:order val="0"/>
          <c:tx>
            <c:strRef>
              <c:f>Sheet1!$A$314</c:f>
              <c:strCache>
                <c:ptCount val="1"/>
                <c:pt idx="0">
                  <c:v>LA</c:v>
                </c:pt>
              </c:strCache>
            </c:strRef>
          </c:tx>
          <c:spPr>
            <a:ln>
              <a:solidFill>
                <a:schemeClr val="tx1">
                  <a:lumMod val="50000"/>
                  <a:lumOff val="50000"/>
                </a:schemeClr>
              </a:solidFill>
            </a:ln>
          </c:spPr>
          <c:cat>
            <c:strRef>
              <c:f>Sheet1!$B$313:$F$313</c:f>
              <c:strCache>
                <c:ptCount val="5"/>
                <c:pt idx="0">
                  <c:v>Professor</c:v>
                </c:pt>
                <c:pt idx="1">
                  <c:v>Associate Professor</c:v>
                </c:pt>
                <c:pt idx="2">
                  <c:v>Assistant Professor</c:v>
                </c:pt>
                <c:pt idx="3">
                  <c:v>Instructor</c:v>
                </c:pt>
                <c:pt idx="4">
                  <c:v>All</c:v>
                </c:pt>
              </c:strCache>
            </c:strRef>
          </c:cat>
          <c:val>
            <c:numRef>
              <c:f>Sheet1!$B$314:$F$314</c:f>
              <c:numCache>
                <c:formatCode>_(* #,##0_);_(* \(#,##0\);_(* "-"??_);_(@_)</c:formatCode>
                <c:ptCount val="5"/>
                <c:pt idx="0">
                  <c:v>71022</c:v>
                </c:pt>
                <c:pt idx="1">
                  <c:v>54930</c:v>
                </c:pt>
                <c:pt idx="2">
                  <c:v>52312</c:v>
                </c:pt>
                <c:pt idx="3">
                  <c:v>42490</c:v>
                </c:pt>
                <c:pt idx="4">
                  <c:v>50587</c:v>
                </c:pt>
              </c:numCache>
            </c:numRef>
          </c:val>
        </c:ser>
        <c:ser>
          <c:idx val="1"/>
          <c:order val="1"/>
          <c:tx>
            <c:strRef>
              <c:f>Sheet1!$A$315</c:f>
              <c:strCache>
                <c:ptCount val="1"/>
                <c:pt idx="0">
                  <c:v>SREB</c:v>
                </c:pt>
              </c:strCache>
            </c:strRef>
          </c:tx>
          <c:spPr>
            <a:solidFill>
              <a:srgbClr val="FFFF00"/>
            </a:solidFill>
            <a:ln>
              <a:solidFill>
                <a:schemeClr val="tx1">
                  <a:lumMod val="50000"/>
                  <a:lumOff val="50000"/>
                </a:schemeClr>
              </a:solidFill>
            </a:ln>
          </c:spPr>
          <c:cat>
            <c:strRef>
              <c:f>Sheet1!$B$313:$F$313</c:f>
              <c:strCache>
                <c:ptCount val="5"/>
                <c:pt idx="0">
                  <c:v>Professor</c:v>
                </c:pt>
                <c:pt idx="1">
                  <c:v>Associate Professor</c:v>
                </c:pt>
                <c:pt idx="2">
                  <c:v>Assistant Professor</c:v>
                </c:pt>
                <c:pt idx="3">
                  <c:v>Instructor</c:v>
                </c:pt>
                <c:pt idx="4">
                  <c:v>All</c:v>
                </c:pt>
              </c:strCache>
            </c:strRef>
          </c:cat>
          <c:val>
            <c:numRef>
              <c:f>Sheet1!$B$315:$F$315</c:f>
              <c:numCache>
                <c:formatCode>_(* #,##0_);_(* \(#,##0\);_(* "-"??_);_(@_)</c:formatCode>
                <c:ptCount val="5"/>
                <c:pt idx="0">
                  <c:v>66960</c:v>
                </c:pt>
                <c:pt idx="1">
                  <c:v>55023</c:v>
                </c:pt>
                <c:pt idx="2">
                  <c:v>49465</c:v>
                </c:pt>
                <c:pt idx="3">
                  <c:v>43261</c:v>
                </c:pt>
                <c:pt idx="4">
                  <c:v>51799</c:v>
                </c:pt>
              </c:numCache>
            </c:numRef>
          </c:val>
        </c:ser>
        <c:axId val="61614720"/>
        <c:axId val="61643392"/>
      </c:barChart>
      <c:catAx>
        <c:axId val="61614720"/>
        <c:scaling>
          <c:orientation val="minMax"/>
        </c:scaling>
        <c:axPos val="b"/>
        <c:tickLblPos val="nextTo"/>
        <c:crossAx val="61643392"/>
        <c:crosses val="autoZero"/>
        <c:auto val="1"/>
        <c:lblAlgn val="ctr"/>
        <c:lblOffset val="100"/>
      </c:catAx>
      <c:valAx>
        <c:axId val="61643392"/>
        <c:scaling>
          <c:orientation val="minMax"/>
        </c:scaling>
        <c:axPos val="l"/>
        <c:majorGridlines/>
        <c:numFmt formatCode="_(* #,##0_);_(* \(#,##0\);_(* &quot;-&quot;??_);_(@_)" sourceLinked="1"/>
        <c:tickLblPos val="nextTo"/>
        <c:crossAx val="61614720"/>
        <c:crosses val="autoZero"/>
        <c:crossBetween val="between"/>
        <c:majorUnit val="20000"/>
      </c:valAx>
      <c:dTable>
        <c:showHorzBorder val="1"/>
        <c:showVertBorder val="1"/>
        <c:showOutline val="1"/>
        <c:showKeys val="1"/>
      </c:dTable>
    </c:plotArea>
    <c:plotVisOnly val="1"/>
  </c:chart>
  <c:spPr>
    <a:ln w="38100">
      <a:solidFill>
        <a:srgbClr val="006795"/>
      </a:solidFill>
    </a:ln>
  </c:spPr>
  <c:externalData r:id="rId1"/>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7.3047858942065488E-2"/>
          <c:y val="6.1425061425061427E-2"/>
          <c:w val="0.90302267002519065"/>
          <c:h val="0.68058968058968083"/>
        </c:manualLayout>
      </c:layout>
      <c:areaChart>
        <c:grouping val="standard"/>
        <c:ser>
          <c:idx val="0"/>
          <c:order val="0"/>
          <c:tx>
            <c:strRef>
              <c:f>Sheet1!$B$1</c:f>
              <c:strCache>
                <c:ptCount val="1"/>
                <c:pt idx="0">
                  <c:v>Formula Implementation Rate</c:v>
                </c:pt>
              </c:strCache>
            </c:strRef>
          </c:tx>
          <c:spPr>
            <a:solidFill>
              <a:srgbClr val="3366FF"/>
            </a:solidFill>
            <a:ln w="27548">
              <a:noFill/>
            </a:ln>
          </c:spPr>
          <c:dLbls>
            <c:dLbl>
              <c:idx val="0"/>
              <c:layout>
                <c:manualLayout>
                  <c:x val="3.1739474903098405E-2"/>
                  <c:y val="-0.30843118412115417"/>
                </c:manualLayout>
              </c:layout>
              <c:showVal val="1"/>
            </c:dLbl>
            <c:dLbl>
              <c:idx val="1"/>
              <c:layout>
                <c:manualLayout>
                  <c:x val="-3.0959752321981426E-3"/>
                  <c:y val="-0.33482428115016194"/>
                </c:manualLayout>
              </c:layout>
              <c:showVal val="1"/>
            </c:dLbl>
            <c:dLbl>
              <c:idx val="2"/>
              <c:layout>
                <c:manualLayout>
                  <c:x val="-6.8574632505296533E-4"/>
                  <c:y val="-0.33799622651002492"/>
                </c:manualLayout>
              </c:layout>
              <c:showVal val="1"/>
            </c:dLbl>
            <c:dLbl>
              <c:idx val="3"/>
              <c:layout>
                <c:manualLayout>
                  <c:x val="-7.7399380804953994E-3"/>
                  <c:y val="-0.28115015974440932"/>
                </c:manualLayout>
              </c:layout>
              <c:showVal val="1"/>
            </c:dLbl>
            <c:dLbl>
              <c:idx val="4"/>
              <c:layout>
                <c:manualLayout>
                  <c:x val="-3.0959752321981426E-3"/>
                  <c:y val="-0.2249201277955272"/>
                </c:manualLayout>
              </c:layout>
              <c:showVal val="1"/>
            </c:dLbl>
            <c:dLbl>
              <c:idx val="5"/>
              <c:layout>
                <c:manualLayout>
                  <c:x val="-9.2879256965944183E-3"/>
                  <c:y val="-0.19424920127795564"/>
                </c:manualLayout>
              </c:layout>
              <c:showVal val="1"/>
            </c:dLbl>
            <c:dLbl>
              <c:idx val="6"/>
              <c:layout>
                <c:manualLayout>
                  <c:x val="1.7215630846325155E-2"/>
                  <c:y val="-0.3219129108182493"/>
                </c:manualLayout>
              </c:layout>
              <c:showVal val="1"/>
            </c:dLbl>
            <c:dLbl>
              <c:idx val="7"/>
              <c:layout>
                <c:manualLayout>
                  <c:x val="-1.5479876160990717E-3"/>
                  <c:y val="-0.35271565495207668"/>
                </c:manualLayout>
              </c:layout>
              <c:showVal val="1"/>
            </c:dLbl>
            <c:dLbl>
              <c:idx val="8"/>
              <c:layout>
                <c:manualLayout>
                  <c:x val="4.6439628482972065E-3"/>
                  <c:y val="-0.23003194888178921"/>
                </c:manualLayout>
              </c:layout>
              <c:showVal val="1"/>
            </c:dLbl>
            <c:dLbl>
              <c:idx val="9"/>
              <c:layout>
                <c:manualLayout>
                  <c:x val="-1.5479876160990717E-3"/>
                  <c:y val="-0.23769968051118295"/>
                </c:manualLayout>
              </c:layout>
              <c:showVal val="1"/>
            </c:dLbl>
            <c:dLbl>
              <c:idx val="10"/>
              <c:layout>
                <c:manualLayout>
                  <c:x val="7.4664638502722619E-3"/>
                  <c:y val="-0.21478362264556308"/>
                </c:manualLayout>
              </c:layout>
              <c:showVal val="1"/>
            </c:dLbl>
            <c:dLbl>
              <c:idx val="12"/>
              <c:layout>
                <c:manualLayout>
                  <c:x val="-3.1816071721450781E-3"/>
                  <c:y val="-0.13099063241157791"/>
                </c:manualLayout>
              </c:layout>
              <c:showVal val="1"/>
            </c:dLbl>
            <c:dLbl>
              <c:idx val="15"/>
              <c:layout>
                <c:manualLayout>
                  <c:x val="-7.1889172450039724E-3"/>
                  <c:y val="-0.10241823211901957"/>
                </c:manualLayout>
              </c:layout>
              <c:showVal val="1"/>
            </c:dLbl>
            <c:dLbl>
              <c:idx val="17"/>
              <c:layout>
                <c:manualLayout>
                  <c:x val="2.3141452338385437E-3"/>
                  <c:y val="-0.14326330498260831"/>
                </c:manualLayout>
              </c:layout>
              <c:showVal val="1"/>
            </c:dLbl>
            <c:dLbl>
              <c:idx val="20"/>
              <c:layout>
                <c:manualLayout>
                  <c:x val="-1.806596080879384E-2"/>
                  <c:y val="-0.10366390930965412"/>
                </c:manualLayout>
              </c:layout>
              <c:showVal val="1"/>
            </c:dLbl>
            <c:dLbl>
              <c:idx val="23"/>
              <c:layout>
                <c:manualLayout>
                  <c:x val="-9.4788124433653077E-3"/>
                  <c:y val="-0.10874190360794471"/>
                </c:manualLayout>
              </c:layout>
              <c:showVal val="1"/>
            </c:dLbl>
            <c:dLbl>
              <c:idx val="25"/>
              <c:layout>
                <c:manualLayout>
                  <c:x val="-1.3829654246639095E-2"/>
                  <c:y val="-0.14527275286199659"/>
                </c:manualLayout>
              </c:layout>
              <c:showVal val="1"/>
            </c:dLbl>
            <c:dLbl>
              <c:idx val="27"/>
              <c:layout>
                <c:manualLayout>
                  <c:x val="-6.8454834554543603E-3"/>
                  <c:y val="-0.17833381695402772"/>
                </c:manualLayout>
              </c:layout>
              <c:tx>
                <c:rich>
                  <a:bodyPr/>
                  <a:lstStyle/>
                  <a:p>
                    <a:r>
                      <a:rPr lang="en-US" b="1" dirty="0"/>
                      <a:t>76.6%</a:t>
                    </a:r>
                  </a:p>
                </c:rich>
              </c:tx>
              <c:showVal val="1"/>
            </c:dLbl>
            <c:dLbl>
              <c:idx val="28"/>
              <c:layout>
                <c:manualLayout>
                  <c:x val="1.0547233379327695E-3"/>
                  <c:y val="-0.20006191910737744"/>
                </c:manualLayout>
              </c:layout>
              <c:showVal val="1"/>
            </c:dLbl>
            <c:dLbl>
              <c:idx val="29"/>
              <c:layout>
                <c:manualLayout>
                  <c:x val="-7.4178658384530813E-3"/>
                  <c:y val="-0.25089938033793535"/>
                </c:manualLayout>
              </c:layout>
              <c:showVal val="1"/>
            </c:dLbl>
            <c:dLbl>
              <c:idx val="30"/>
              <c:layout>
                <c:manualLayout>
                  <c:x val="-2.2187806122771828E-2"/>
                  <c:y val="-0.26525020463688675"/>
                </c:manualLayout>
              </c:layout>
              <c:showVal val="1"/>
            </c:dLbl>
            <c:dLbl>
              <c:idx val="31"/>
              <c:layout>
                <c:manualLayout>
                  <c:x val="3.3446424842174197E-3"/>
                  <c:y val="-0.22896438832963761"/>
                </c:manualLayout>
              </c:layout>
              <c:showVal val="1"/>
            </c:dLbl>
            <c:dLbl>
              <c:idx val="32"/>
              <c:layout>
                <c:manualLayout>
                  <c:x val="1.1691606381864681E-3"/>
                  <c:y val="-0.28905854867928782"/>
                </c:manualLayout>
              </c:layout>
              <c:showVal val="1"/>
            </c:dLbl>
            <c:dLbl>
              <c:idx val="33"/>
              <c:layout>
                <c:manualLayout>
                  <c:x val="-4.6147187497541474E-4"/>
                  <c:y val="-0.36521139622405152"/>
                </c:manualLayout>
              </c:layout>
              <c:showVal val="1"/>
            </c:dLbl>
            <c:spPr>
              <a:noFill/>
              <a:ln w="27548">
                <a:noFill/>
              </a:ln>
            </c:spPr>
            <c:txPr>
              <a:bodyPr/>
              <a:lstStyle/>
              <a:p>
                <a:pPr>
                  <a:defRPr sz="1247" b="1" i="0" u="none" strike="noStrike" baseline="0">
                    <a:solidFill>
                      <a:schemeClr val="tx1"/>
                    </a:solidFill>
                    <a:latin typeface="Times New Roman"/>
                    <a:ea typeface="Times New Roman"/>
                    <a:cs typeface="Times New Roman"/>
                  </a:defRPr>
                </a:pPr>
                <a:endParaRPr lang="en-US"/>
              </a:p>
            </c:txPr>
            <c:showVal val="1"/>
          </c:dLbls>
          <c:cat>
            <c:strRef>
              <c:f>Sheet1!$A$2:$A$7</c:f>
              <c:strCache>
                <c:ptCount val="6"/>
                <c:pt idx="0">
                  <c:v>2006-07</c:v>
                </c:pt>
                <c:pt idx="1">
                  <c:v>2007-08</c:v>
                </c:pt>
                <c:pt idx="2">
                  <c:v>2008-09</c:v>
                </c:pt>
                <c:pt idx="3">
                  <c:v>2009-10**</c:v>
                </c:pt>
                <c:pt idx="4">
                  <c:v>2010-11**</c:v>
                </c:pt>
                <c:pt idx="5">
                  <c:v>2011-12</c:v>
                </c:pt>
              </c:strCache>
            </c:strRef>
          </c:cat>
          <c:val>
            <c:numRef>
              <c:f>Sheet1!$B$2:$B$7</c:f>
              <c:numCache>
                <c:formatCode>0.0%</c:formatCode>
                <c:ptCount val="6"/>
                <c:pt idx="0">
                  <c:v>0.95200000000000062</c:v>
                </c:pt>
                <c:pt idx="1">
                  <c:v>1.0429999999999986</c:v>
                </c:pt>
                <c:pt idx="2">
                  <c:v>1.0629999999999986</c:v>
                </c:pt>
                <c:pt idx="3">
                  <c:v>0.76600000000000068</c:v>
                </c:pt>
                <c:pt idx="4">
                  <c:v>0.80500000000000005</c:v>
                </c:pt>
                <c:pt idx="5">
                  <c:v>0.67400000000000093</c:v>
                </c:pt>
              </c:numCache>
            </c:numRef>
          </c:val>
        </c:ser>
        <c:axId val="87299584"/>
        <c:axId val="87388544"/>
      </c:areaChart>
      <c:catAx>
        <c:axId val="87299584"/>
        <c:scaling>
          <c:orientation val="minMax"/>
        </c:scaling>
        <c:axPos val="b"/>
        <c:title>
          <c:tx>
            <c:rich>
              <a:bodyPr/>
              <a:lstStyle/>
              <a:p>
                <a:pPr>
                  <a:defRPr sz="1518" b="1" i="0" u="none" strike="noStrike" baseline="0">
                    <a:solidFill>
                      <a:schemeClr val="tx1"/>
                    </a:solidFill>
                    <a:latin typeface="Times New Roman"/>
                    <a:ea typeface="Times New Roman"/>
                    <a:cs typeface="Times New Roman"/>
                  </a:defRPr>
                </a:pPr>
                <a:r>
                  <a:rPr lang="en-US" dirty="0">
                    <a:latin typeface="+mj-lt"/>
                  </a:rPr>
                  <a:t>Fiscal Year</a:t>
                </a:r>
              </a:p>
            </c:rich>
          </c:tx>
          <c:layout>
            <c:manualLayout>
              <c:xMode val="edge"/>
              <c:yMode val="edge"/>
              <c:x val="0.45465993027961332"/>
              <c:y val="0.9028079796734676"/>
            </c:manualLayout>
          </c:layout>
          <c:spPr>
            <a:noFill/>
            <a:ln w="27548">
              <a:noFill/>
            </a:ln>
          </c:spPr>
        </c:title>
        <c:numFmt formatCode="General" sourceLinked="1"/>
        <c:tickLblPos val="nextTo"/>
        <c:spPr>
          <a:ln w="3444">
            <a:solidFill>
              <a:schemeClr val="tx1"/>
            </a:solidFill>
            <a:prstDash val="solid"/>
          </a:ln>
        </c:spPr>
        <c:txPr>
          <a:bodyPr rot="-3780000" vert="horz"/>
          <a:lstStyle/>
          <a:p>
            <a:pPr>
              <a:defRPr sz="1085" b="1" i="0" u="none" strike="noStrike" baseline="0">
                <a:solidFill>
                  <a:srgbClr val="000080"/>
                </a:solidFill>
                <a:latin typeface="Times New Roman"/>
                <a:ea typeface="Times New Roman"/>
                <a:cs typeface="Times New Roman"/>
              </a:defRPr>
            </a:pPr>
            <a:endParaRPr lang="en-US"/>
          </a:p>
        </c:txPr>
        <c:crossAx val="87388544"/>
        <c:crossesAt val="0.5"/>
        <c:lblAlgn val="ctr"/>
        <c:lblOffset val="100"/>
        <c:tickLblSkip val="1"/>
        <c:tickMarkSkip val="1"/>
      </c:catAx>
      <c:valAx>
        <c:axId val="87388544"/>
        <c:scaling>
          <c:orientation val="minMax"/>
          <c:max val="1.1000000000000001"/>
          <c:min val="0.5"/>
        </c:scaling>
        <c:axPos val="l"/>
        <c:majorGridlines>
          <c:spPr>
            <a:ln w="13774">
              <a:solidFill>
                <a:srgbClr val="808080"/>
              </a:solidFill>
              <a:prstDash val="solid"/>
            </a:ln>
          </c:spPr>
        </c:majorGridlines>
        <c:numFmt formatCode="0%" sourceLinked="0"/>
        <c:majorTickMark val="none"/>
        <c:tickLblPos val="nextTo"/>
        <c:spPr>
          <a:ln w="3444">
            <a:solidFill>
              <a:schemeClr val="tx1"/>
            </a:solidFill>
            <a:prstDash val="solid"/>
          </a:ln>
        </c:spPr>
        <c:txPr>
          <a:bodyPr rot="0" vert="horz"/>
          <a:lstStyle/>
          <a:p>
            <a:pPr>
              <a:defRPr sz="1301" b="0" i="0" u="none" strike="noStrike" baseline="0">
                <a:solidFill>
                  <a:srgbClr val="000080"/>
                </a:solidFill>
                <a:latin typeface="Times New Roman"/>
                <a:ea typeface="Times New Roman"/>
                <a:cs typeface="Times New Roman"/>
              </a:defRPr>
            </a:pPr>
            <a:endParaRPr lang="en-US"/>
          </a:p>
        </c:txPr>
        <c:crossAx val="87299584"/>
        <c:crosses val="autoZero"/>
        <c:crossBetween val="midCat"/>
      </c:valAx>
      <c:spPr>
        <a:noFill/>
        <a:ln w="25400">
          <a:noFill/>
        </a:ln>
      </c:spPr>
    </c:plotArea>
    <c:plotVisOnly val="1"/>
    <c:dispBlanksAs val="zero"/>
  </c:chart>
  <c:spPr>
    <a:noFill/>
    <a:ln w="76200">
      <a:solidFill>
        <a:schemeClr val="accent3">
          <a:lumMod val="75000"/>
        </a:schemeClr>
      </a:solidFill>
    </a:ln>
  </c:spPr>
  <c:txPr>
    <a:bodyPr/>
    <a:lstStyle/>
    <a:p>
      <a:pPr>
        <a:defRPr sz="1952" b="1" i="0" u="none" strike="noStrike" baseline="0">
          <a:solidFill>
            <a:schemeClr val="tx1"/>
          </a:solidFill>
          <a:latin typeface="Times New Roman"/>
          <a:ea typeface="Times New Roman"/>
          <a:cs typeface="Times New Roman"/>
        </a:defRPr>
      </a:pPr>
      <a:endParaRPr lang="en-US"/>
    </a:p>
  </c:txPr>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drawing1.xml><?xml version="1.0" encoding="utf-8"?>
<c:userShapes xmlns:c="http://schemas.openxmlformats.org/drawingml/2006/chart">
  <cdr:relSizeAnchor xmlns:cdr="http://schemas.openxmlformats.org/drawingml/2006/chartDrawing">
    <cdr:from>
      <cdr:x>0.13889</cdr:x>
      <cdr:y>0.01684</cdr:y>
    </cdr:from>
    <cdr:to>
      <cdr:x>0.26852</cdr:x>
      <cdr:y>0.47142</cdr:y>
    </cdr:to>
    <cdr:sp macro="" textlink="">
      <cdr:nvSpPr>
        <cdr:cNvPr id="2" name="Up Arrow 1"/>
        <cdr:cNvSpPr/>
      </cdr:nvSpPr>
      <cdr:spPr>
        <a:xfrm xmlns:a="http://schemas.openxmlformats.org/drawingml/2006/main">
          <a:off x="1143000" y="76200"/>
          <a:ext cx="1066803" cy="2057412"/>
        </a:xfrm>
        <a:prstGeom xmlns:a="http://schemas.openxmlformats.org/drawingml/2006/main" prst="upArrow">
          <a:avLst/>
        </a:prstGeom>
        <a:gradFill xmlns:a="http://schemas.openxmlformats.org/drawingml/2006/main" flip="none" rotWithShape="1">
          <a:gsLst>
            <a:gs pos="0">
              <a:srgbClr val="DDEBCF"/>
            </a:gs>
            <a:gs pos="50000">
              <a:srgbClr val="9CB86E"/>
            </a:gs>
            <a:gs pos="100000">
              <a:srgbClr val="156B13"/>
            </a:gs>
          </a:gsLst>
          <a:lin ang="16200000" scaled="1"/>
          <a:tileRect/>
        </a:gradFill>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vert="vert270" anchor="b" anchorCtr="1"/>
        <a:lstStyle xmlns:a="http://schemas.openxmlformats.org/drawingml/2006/main"/>
        <a:p xmlns:a="http://schemas.openxmlformats.org/drawingml/2006/main">
          <a:endParaRPr lang="en-US" dirty="0"/>
        </a:p>
      </cdr:txBody>
    </cdr:sp>
  </cdr:relSizeAnchor>
  <cdr:relSizeAnchor xmlns:cdr="http://schemas.openxmlformats.org/drawingml/2006/chartDrawing">
    <cdr:from>
      <cdr:x>0.15741</cdr:x>
      <cdr:y>0</cdr:y>
    </cdr:from>
    <cdr:to>
      <cdr:x>0.25926</cdr:x>
      <cdr:y>0.50509</cdr:y>
    </cdr:to>
    <cdr:sp macro="" textlink="">
      <cdr:nvSpPr>
        <cdr:cNvPr id="3" name="TextBox 2"/>
        <cdr:cNvSpPr txBox="1"/>
      </cdr:nvSpPr>
      <cdr:spPr>
        <a:xfrm xmlns:a="http://schemas.openxmlformats.org/drawingml/2006/main">
          <a:off x="1295401" y="0"/>
          <a:ext cx="838200" cy="2286019"/>
        </a:xfrm>
        <a:prstGeom xmlns:a="http://schemas.openxmlformats.org/drawingml/2006/main" prst="rect">
          <a:avLst/>
        </a:prstGeom>
      </cdr:spPr>
      <cdr:txBody>
        <a:bodyPr xmlns:a="http://schemas.openxmlformats.org/drawingml/2006/main" vertOverflow="clip" vert="vert270" wrap="square" rtlCol="0" anchor="ctr" anchorCtr="1"/>
        <a:lstStyle xmlns:a="http://schemas.openxmlformats.org/drawingml/2006/main"/>
        <a:p xmlns:a="http://schemas.openxmlformats.org/drawingml/2006/main">
          <a:r>
            <a:rPr lang="en-US" sz="2400" dirty="0" smtClean="0"/>
            <a:t>28% Increase</a:t>
          </a:r>
          <a:endParaRPr lang="en-US" sz="24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0.17361</cdr:y>
    </cdr:from>
    <cdr:to>
      <cdr:x>0.02708</cdr:x>
      <cdr:y>0.27431</cdr:y>
    </cdr:to>
    <cdr:sp macro="" textlink="">
      <cdr:nvSpPr>
        <cdr:cNvPr id="2" name="TextBox 1"/>
        <cdr:cNvSpPr txBox="1"/>
      </cdr:nvSpPr>
      <cdr:spPr>
        <a:xfrm xmlns:a="http://schemas.openxmlformats.org/drawingml/2006/main">
          <a:off x="0" y="476250"/>
          <a:ext cx="123825" cy="276225"/>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100" dirty="0"/>
            <a:t>$</a:t>
          </a:r>
        </a:p>
      </cdr:txBody>
    </cdr:sp>
  </cdr:relSizeAnchor>
  <cdr:relSizeAnchor xmlns:cdr="http://schemas.openxmlformats.org/drawingml/2006/chartDrawing">
    <cdr:from>
      <cdr:x>0</cdr:x>
      <cdr:y>0.17361</cdr:y>
    </cdr:from>
    <cdr:to>
      <cdr:x>0.05833</cdr:x>
      <cdr:y>0.27431</cdr:y>
    </cdr:to>
    <cdr:sp macro="" textlink="">
      <cdr:nvSpPr>
        <cdr:cNvPr id="3" name="TextBox 1"/>
        <cdr:cNvSpPr txBox="1"/>
      </cdr:nvSpPr>
      <cdr:spPr>
        <a:xfrm xmlns:a="http://schemas.openxmlformats.org/drawingml/2006/main">
          <a:off x="0" y="476247"/>
          <a:ext cx="266700" cy="27624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0.10909</cdr:x>
      <cdr:y>0.80556</cdr:y>
    </cdr:from>
    <cdr:to>
      <cdr:x>0.14867</cdr:x>
      <cdr:y>0.87848</cdr:y>
    </cdr:to>
    <cdr:sp macro="" textlink="">
      <cdr:nvSpPr>
        <cdr:cNvPr id="4" name="TextBox 1"/>
        <cdr:cNvSpPr txBox="1"/>
      </cdr:nvSpPr>
      <cdr:spPr>
        <a:xfrm xmlns:a="http://schemas.openxmlformats.org/drawingml/2006/main">
          <a:off x="914400" y="2209800"/>
          <a:ext cx="331760" cy="20003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a:t>
          </a:r>
        </a:p>
      </cdr:txBody>
    </cdr:sp>
  </cdr:relSizeAnchor>
  <cdr:relSizeAnchor xmlns:cdr="http://schemas.openxmlformats.org/drawingml/2006/chartDrawing">
    <cdr:from>
      <cdr:x>0</cdr:x>
      <cdr:y>0.15972</cdr:y>
    </cdr:from>
    <cdr:to>
      <cdr:x>0.05</cdr:x>
      <cdr:y>0.27431</cdr:y>
    </cdr:to>
    <cdr:sp macro="" textlink="">
      <cdr:nvSpPr>
        <cdr:cNvPr id="5" name="TextBox 1"/>
        <cdr:cNvSpPr txBox="1"/>
      </cdr:nvSpPr>
      <cdr:spPr>
        <a:xfrm xmlns:a="http://schemas.openxmlformats.org/drawingml/2006/main">
          <a:off x="0" y="438150"/>
          <a:ext cx="228600" cy="31433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0.10909</cdr:x>
      <cdr:y>0.88889</cdr:y>
    </cdr:from>
    <cdr:to>
      <cdr:x>0.14867</cdr:x>
      <cdr:y>0.96181</cdr:y>
    </cdr:to>
    <cdr:sp macro="" textlink="">
      <cdr:nvSpPr>
        <cdr:cNvPr id="10" name="TextBox 1"/>
        <cdr:cNvSpPr txBox="1"/>
      </cdr:nvSpPr>
      <cdr:spPr>
        <a:xfrm xmlns:a="http://schemas.openxmlformats.org/drawingml/2006/main">
          <a:off x="914400" y="2438400"/>
          <a:ext cx="331759" cy="20003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a:t>
          </a:r>
        </a:p>
      </cdr:txBody>
    </cdr:sp>
  </cdr:relSizeAnchor>
</c:userShapes>
</file>

<file path=ppt/drawings/drawing3.xml><?xml version="1.0" encoding="utf-8"?>
<c:userShapes xmlns:c="http://schemas.openxmlformats.org/drawingml/2006/chart">
  <cdr:relSizeAnchor xmlns:cdr="http://schemas.openxmlformats.org/drawingml/2006/chartDrawing">
    <cdr:from>
      <cdr:x>0.61458</cdr:x>
      <cdr:y>0.91746</cdr:y>
    </cdr:from>
    <cdr:to>
      <cdr:x>0.77292</cdr:x>
      <cdr:y>1</cdr:y>
    </cdr:to>
    <cdr:sp macro="" textlink="">
      <cdr:nvSpPr>
        <cdr:cNvPr id="2" name="TextBox 1"/>
        <cdr:cNvSpPr txBox="1"/>
      </cdr:nvSpPr>
      <cdr:spPr>
        <a:xfrm xmlns:a="http://schemas.openxmlformats.org/drawingml/2006/main">
          <a:off x="2809875" y="2752725"/>
          <a:ext cx="723900" cy="24765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0.62083</cdr:x>
      <cdr:y>0.92698</cdr:y>
    </cdr:from>
    <cdr:to>
      <cdr:x>1</cdr:x>
      <cdr:y>1</cdr:y>
    </cdr:to>
    <cdr:sp macro="" textlink="">
      <cdr:nvSpPr>
        <cdr:cNvPr id="3" name="TextBox 2"/>
        <cdr:cNvSpPr txBox="1"/>
      </cdr:nvSpPr>
      <cdr:spPr>
        <a:xfrm xmlns:a="http://schemas.openxmlformats.org/drawingml/2006/main">
          <a:off x="2838450" y="2781300"/>
          <a:ext cx="1733550" cy="219075"/>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800" dirty="0">
              <a:latin typeface="+mj-lt"/>
            </a:rPr>
            <a:t>Source:  SREB State Data Exchange</a:t>
          </a:r>
        </a:p>
      </cdr:txBody>
    </cdr:sp>
  </cdr:relSizeAnchor>
  <cdr:relSizeAnchor xmlns:cdr="http://schemas.openxmlformats.org/drawingml/2006/chartDrawing">
    <cdr:from>
      <cdr:x>0.05455</cdr:x>
      <cdr:y>0.14981</cdr:y>
    </cdr:from>
    <cdr:to>
      <cdr:x>0.07955</cdr:x>
      <cdr:y>0.24188</cdr:y>
    </cdr:to>
    <cdr:sp macro="" textlink="">
      <cdr:nvSpPr>
        <cdr:cNvPr id="4" name="TextBox 1"/>
        <cdr:cNvSpPr txBox="1"/>
      </cdr:nvSpPr>
      <cdr:spPr>
        <a:xfrm xmlns:a="http://schemas.openxmlformats.org/drawingml/2006/main">
          <a:off x="457200" y="381000"/>
          <a:ext cx="209550" cy="234150"/>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a:t>
          </a:r>
        </a:p>
      </cdr:txBody>
    </cdr:sp>
  </cdr:relSizeAnchor>
  <cdr:relSizeAnchor xmlns:cdr="http://schemas.openxmlformats.org/drawingml/2006/chartDrawing">
    <cdr:from>
      <cdr:x>0</cdr:x>
      <cdr:y>0.14286</cdr:y>
    </cdr:from>
    <cdr:to>
      <cdr:x>0.08333</cdr:x>
      <cdr:y>0.27431</cdr:y>
    </cdr:to>
    <cdr:sp macro="" textlink="">
      <cdr:nvSpPr>
        <cdr:cNvPr id="5" name="TextBox 1"/>
        <cdr:cNvSpPr txBox="1"/>
      </cdr:nvSpPr>
      <cdr:spPr>
        <a:xfrm xmlns:a="http://schemas.openxmlformats.org/drawingml/2006/main">
          <a:off x="0" y="428625"/>
          <a:ext cx="381000" cy="394408"/>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0.12698</cdr:y>
    </cdr:from>
    <cdr:to>
      <cdr:x>0.06667</cdr:x>
      <cdr:y>0.27431</cdr:y>
    </cdr:to>
    <cdr:sp macro="" textlink="">
      <cdr:nvSpPr>
        <cdr:cNvPr id="6" name="TextBox 1"/>
        <cdr:cNvSpPr txBox="1"/>
      </cdr:nvSpPr>
      <cdr:spPr>
        <a:xfrm xmlns:a="http://schemas.openxmlformats.org/drawingml/2006/main">
          <a:off x="0" y="381000"/>
          <a:ext cx="304800" cy="442033"/>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0.15455</cdr:x>
      <cdr:y>0.80899</cdr:y>
    </cdr:from>
    <cdr:to>
      <cdr:x>0.19413</cdr:x>
      <cdr:y>0.88191</cdr:y>
    </cdr:to>
    <cdr:sp macro="" textlink="">
      <cdr:nvSpPr>
        <cdr:cNvPr id="7" name="TextBox 1"/>
        <cdr:cNvSpPr txBox="1"/>
      </cdr:nvSpPr>
      <cdr:spPr>
        <a:xfrm xmlns:a="http://schemas.openxmlformats.org/drawingml/2006/main">
          <a:off x="1295400" y="2057400"/>
          <a:ext cx="331760" cy="185448"/>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a:t>
          </a:r>
        </a:p>
      </cdr:txBody>
    </cdr:sp>
  </cdr:relSizeAnchor>
  <cdr:relSizeAnchor xmlns:cdr="http://schemas.openxmlformats.org/drawingml/2006/chartDrawing">
    <cdr:from>
      <cdr:x>0.15834</cdr:x>
      <cdr:y>0.92708</cdr:y>
    </cdr:from>
    <cdr:to>
      <cdr:x>0.19792</cdr:x>
      <cdr:y>1</cdr:y>
    </cdr:to>
    <cdr:sp macro="" textlink="">
      <cdr:nvSpPr>
        <cdr:cNvPr id="13" name="TextBox 1"/>
        <cdr:cNvSpPr txBox="1"/>
      </cdr:nvSpPr>
      <cdr:spPr>
        <a:xfrm xmlns:a="http://schemas.openxmlformats.org/drawingml/2006/main">
          <a:off x="723915" y="2638416"/>
          <a:ext cx="180960" cy="200034"/>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endParaRPr lang="en-US" sz="1100" dirty="0"/>
        </a:p>
      </cdr:txBody>
    </cdr:sp>
  </cdr:relSizeAnchor>
  <cdr:relSizeAnchor xmlns:cdr="http://schemas.openxmlformats.org/drawingml/2006/chartDrawing">
    <cdr:from>
      <cdr:x>0.15455</cdr:x>
      <cdr:y>0.7191</cdr:y>
    </cdr:from>
    <cdr:to>
      <cdr:x>0.19413</cdr:x>
      <cdr:y>0.79201</cdr:y>
    </cdr:to>
    <cdr:sp macro="" textlink="">
      <cdr:nvSpPr>
        <cdr:cNvPr id="16" name="TextBox 1"/>
        <cdr:cNvSpPr txBox="1"/>
      </cdr:nvSpPr>
      <cdr:spPr>
        <a:xfrm xmlns:a="http://schemas.openxmlformats.org/drawingml/2006/main">
          <a:off x="1295400" y="1828800"/>
          <a:ext cx="331759" cy="185423"/>
        </a:xfrm>
        <a:prstGeom xmlns:a="http://schemas.openxmlformats.org/drawingml/2006/main" prst="rect">
          <a:avLst/>
        </a:prstGeom>
      </cdr:spPr>
      <cdr:txBody>
        <a:bodyPr xmlns:a="http://schemas.openxmlformats.org/drawingml/2006/main" wrap="non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en-US" sz="1100" dirty="0"/>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B6542BE5-62C9-4394-9D27-E5FFE2DA0801}" type="datetimeFigureOut">
              <a:rPr lang="en-US" smtClean="0"/>
              <a:pPr/>
              <a:t>8/19/2011</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52225A4-7658-4038-AB1E-37E6E27F24A8}"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fontAlgn="auto">
              <a:spcBef>
                <a:spcPts val="0"/>
              </a:spcBef>
              <a:spcAft>
                <a:spcPts val="0"/>
              </a:spcAft>
              <a:defRPr sz="1200" smtClean="0">
                <a:latin typeface="+mn-lt"/>
              </a:defRPr>
            </a:lvl1pPr>
          </a:lstStyle>
          <a:p>
            <a:pPr>
              <a:defRPr/>
            </a:pPr>
            <a:fld id="{BA73CDCA-4FCA-4C72-AF35-B8E3F2FFCA15}" type="datetimeFigureOut">
              <a:rPr lang="en-US"/>
              <a:pPr>
                <a:defRPr/>
              </a:pPr>
              <a:t>8/19/2011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fontAlgn="auto">
              <a:spcBef>
                <a:spcPts val="0"/>
              </a:spcBef>
              <a:spcAft>
                <a:spcPts val="0"/>
              </a:spcAft>
              <a:defRPr sz="1200" smtClean="0">
                <a:latin typeface="+mn-lt"/>
              </a:defRPr>
            </a:lvl1pPr>
          </a:lstStyle>
          <a:p>
            <a:pPr>
              <a:defRPr/>
            </a:pPr>
            <a:fld id="{0F586E44-8F88-4CF2-AEA3-5379AEBE3BE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 from 2008-09</a:t>
            </a:r>
            <a:r>
              <a:rPr lang="en-US" baseline="0" dirty="0" smtClean="0"/>
              <a:t> of 91.6m or 2.95%</a:t>
            </a:r>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2</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11</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12</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Despite salary increases between 2004-05 and 2009-10, Louisiana average salaries for full-time instructional faculty ranked below the SREB average.</a:t>
            </a:r>
          </a:p>
          <a:p>
            <a:pPr>
              <a:spcBef>
                <a:spcPct val="0"/>
              </a:spcBef>
            </a:pPr>
            <a:r>
              <a:rPr lang="en-US" dirty="0" smtClean="0"/>
              <a:t>At four-year institutions, the average salaries for all full-time instructional faculty increased from $55,653 in 2004-05 to $65,474 in 2009-10. However, salaries were still below the SREB average ($65,474 compared to $73,450) and ranked third lowest in the SREB.  At two-year institutions in 2009-10 the average full-time instructional faculty salaries at Louisiana’s two-year institutions were below the SREB average ($50,587 for Louisiana and $51,799 for SREB average). Louisiana ranked 7</a:t>
            </a:r>
            <a:r>
              <a:rPr lang="en-US" baseline="30000" dirty="0" smtClean="0"/>
              <a:t>th</a:t>
            </a:r>
            <a:r>
              <a:rPr lang="en-US" dirty="0" smtClean="0"/>
              <a:t> highest out of 16 in the SREB.  Average full-time faculty salaries at technical colleges were $40,112, the second lowest in the SREB.</a:t>
            </a:r>
          </a:p>
          <a:p>
            <a:pPr>
              <a:spcBef>
                <a:spcPct val="0"/>
              </a:spcBef>
            </a:pPr>
            <a:r>
              <a:rPr lang="en-US" dirty="0" smtClean="0"/>
              <a:t> </a:t>
            </a:r>
          </a:p>
          <a:p>
            <a:pPr>
              <a:spcBef>
                <a:spcPct val="0"/>
              </a:spcBef>
            </a:pPr>
            <a:endParaRPr lang="en-US" dirty="0"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13F06D-BBDB-4BB5-89EB-A280D1444C7F}" type="slidenum">
              <a:rPr lang="en-US"/>
              <a:pPr fontAlgn="base">
                <a:spcBef>
                  <a:spcPct val="0"/>
                </a:spcBef>
                <a:spcAft>
                  <a:spcPct val="0"/>
                </a:spcAft>
              </a:pPr>
              <a:t>13</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TextEdit="1"/>
          </p:cNvSpPr>
          <p:nvPr>
            <p:ph type="sldImg"/>
          </p:nvPr>
        </p:nvSpPr>
        <p:spPr bwMode="auto">
          <a:noFill/>
          <a:ln>
            <a:solidFill>
              <a:srgbClr val="000000"/>
            </a:solidFill>
            <a:miter lim="800000"/>
            <a:headEnd/>
            <a:tailEnd/>
          </a:ln>
        </p:spPr>
      </p:sp>
      <p:sp>
        <p:nvSpPr>
          <p:cNvPr id="69635"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TextEdit="1"/>
          </p:cNvSpPr>
          <p:nvPr>
            <p:ph type="sldImg"/>
          </p:nvPr>
        </p:nvSpPr>
        <p:spPr bwMode="auto">
          <a:noFill/>
          <a:ln>
            <a:solidFill>
              <a:srgbClr val="000000"/>
            </a:solidFill>
            <a:miter lim="800000"/>
            <a:headEnd/>
            <a:tailEnd/>
          </a:ln>
        </p:spPr>
      </p:sp>
      <p:sp>
        <p:nvSpPr>
          <p:cNvPr id="7680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TextEdit="1"/>
          </p:cNvSpPr>
          <p:nvPr>
            <p:ph type="sldImg"/>
          </p:nvPr>
        </p:nvSpPr>
        <p:spPr bwMode="auto">
          <a:noFill/>
          <a:ln>
            <a:solidFill>
              <a:srgbClr val="000000"/>
            </a:solidFill>
            <a:miter lim="800000"/>
            <a:headEnd/>
            <a:tailEnd/>
          </a:ln>
        </p:spPr>
      </p:sp>
      <p:sp>
        <p:nvSpPr>
          <p:cNvPr id="6861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Lot</a:t>
            </a:r>
            <a:r>
              <a:rPr lang="en-US" baseline="0" dirty="0" smtClean="0"/>
              <a:t>s of input on the formula</a:t>
            </a:r>
          </a:p>
          <a:p>
            <a:pPr>
              <a:spcBef>
                <a:spcPct val="0"/>
              </a:spcBef>
            </a:pPr>
            <a:endParaRPr lang="en-US" baseline="0" dirty="0" smtClean="0"/>
          </a:p>
          <a:p>
            <a:pPr>
              <a:spcBef>
                <a:spcPct val="0"/>
              </a:spcBef>
            </a:pPr>
            <a:r>
              <a:rPr lang="en-US" baseline="0" dirty="0" smtClean="0"/>
              <a:t>Worked with Management Boards and the Administration</a:t>
            </a:r>
          </a:p>
          <a:p>
            <a:pPr>
              <a:spcBef>
                <a:spcPct val="0"/>
              </a:spcBef>
            </a:pPr>
            <a:endParaRPr lang="en-US" baseline="0" dirty="0" smtClean="0"/>
          </a:p>
          <a:p>
            <a:pPr>
              <a:spcBef>
                <a:spcPct val="0"/>
              </a:spcBef>
            </a:pPr>
            <a:r>
              <a:rPr lang="en-US" baseline="0" dirty="0" smtClean="0"/>
              <a:t>Simplify by aligning with GRAD Act</a:t>
            </a:r>
            <a:endParaRPr lang="en-US" dirty="0"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6E2E65F-D46A-41E6-ADE5-456D01899EF5}" type="slidenum">
              <a:rPr lang="en-US"/>
              <a:pPr fontAlgn="base">
                <a:spcBef>
                  <a:spcPct val="0"/>
                </a:spcBef>
                <a:spcAft>
                  <a:spcPct val="0"/>
                </a:spcAft>
              </a:pPr>
              <a:t>17</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61" name="Rectangle 7"/>
          <p:cNvSpPr>
            <a:spLocks noGrp="1" noChangeArrowheads="1"/>
          </p:cNvSpPr>
          <p:nvPr>
            <p:ph type="sldNum" sz="quarter" idx="5"/>
          </p:nvPr>
        </p:nvSpPr>
        <p:spPr>
          <a:noFill/>
        </p:spPr>
        <p:txBody>
          <a:bodyPr/>
          <a:lstStyle/>
          <a:p>
            <a:fld id="{719474E0-3282-4CBC-9923-E05143A43A53}" type="slidenum">
              <a:rPr lang="en-US" smtClean="0">
                <a:latin typeface="Arial" pitchFamily="34" charset="0"/>
              </a:rPr>
              <a:pPr/>
              <a:t>18</a:t>
            </a:fld>
            <a:endParaRPr lang="en-US" dirty="0" smtClean="0">
              <a:latin typeface="Arial" pitchFamily="34" charset="0"/>
            </a:endParaRPr>
          </a:p>
        </p:txBody>
      </p:sp>
      <p:sp>
        <p:nvSpPr>
          <p:cNvPr id="2140162" name="Rectangle 2"/>
          <p:cNvSpPr>
            <a:spLocks noGrp="1" noRot="1" noChangeAspect="1" noChangeArrowheads="1" noTextEdit="1"/>
          </p:cNvSpPr>
          <p:nvPr>
            <p:ph type="sldImg"/>
          </p:nvPr>
        </p:nvSpPr>
        <p:spPr>
          <a:xfrm>
            <a:off x="1177925" y="688975"/>
            <a:ext cx="4687888" cy="3516313"/>
          </a:xfrm>
          <a:ln/>
        </p:spPr>
      </p:sp>
      <p:sp>
        <p:nvSpPr>
          <p:cNvPr id="2140163" name="Rectangle 3"/>
          <p:cNvSpPr>
            <a:spLocks noGrp="1" noChangeArrowheads="1"/>
          </p:cNvSpPr>
          <p:nvPr>
            <p:ph type="body" idx="1"/>
          </p:nvPr>
        </p:nvSpPr>
        <p:spPr>
          <a:xfrm>
            <a:off x="917647" y="4433587"/>
            <a:ext cx="5203710" cy="4204673"/>
          </a:xfrm>
          <a:noFill/>
          <a:ln/>
        </p:spPr>
        <p:txBody>
          <a:bodyPr lIns="91559" tIns="45778" rIns="91559" bIns="45778"/>
          <a:lstStyle/>
          <a:p>
            <a:pPr eaLnBrk="1" hangingPunct="1"/>
            <a:r>
              <a:rPr lang="en-US" sz="2000" dirty="0">
                <a:latin typeface="Arial" pitchFamily="34" charset="0"/>
              </a:rPr>
              <a:t>A clear depiction of Louisiana’s funding history.</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bwMode="auto">
          <a:noFill/>
          <a:ln>
            <a:solidFill>
              <a:srgbClr val="000000"/>
            </a:solidFill>
            <a:miter lim="800000"/>
            <a:headEnd/>
            <a:tailEnd/>
          </a:ln>
        </p:spPr>
      </p:sp>
      <p:sp>
        <p:nvSpPr>
          <p:cNvPr id="3993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BC77FD6-53D6-4107-AA53-26067D2E8C1C}" type="slidenum">
              <a:rPr lang="en-US"/>
              <a:pPr fontAlgn="base">
                <a:spcBef>
                  <a:spcPct val="0"/>
                </a:spcBef>
                <a:spcAft>
                  <a:spcPct val="0"/>
                </a:spcAft>
              </a:pPr>
              <a:t>19</a:t>
            </a:fld>
            <a:endParaRPr lang="en-US" dirty="0"/>
          </a:p>
        </p:txBody>
      </p:sp>
      <p:sp>
        <p:nvSpPr>
          <p:cNvPr id="39939"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39940" name="Rectangle 5"/>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a:t>
            </a:r>
            <a:r>
              <a:rPr lang="en-US" baseline="0" dirty="0" smtClean="0"/>
              <a:t> FY 11-12</a:t>
            </a:r>
          </a:p>
          <a:p>
            <a:pPr>
              <a:spcBef>
                <a:spcPct val="0"/>
              </a:spcBef>
            </a:pPr>
            <a:endParaRPr lang="en-US" baseline="0" dirty="0" smtClean="0"/>
          </a:p>
          <a:p>
            <a:pPr>
              <a:spcBef>
                <a:spcPct val="0"/>
              </a:spcBef>
            </a:pPr>
            <a:r>
              <a:rPr lang="en-US" baseline="0" dirty="0" smtClean="0"/>
              <a:t>Total Formula Base = $699m</a:t>
            </a:r>
          </a:p>
          <a:p>
            <a:pPr>
              <a:spcBef>
                <a:spcPct val="0"/>
              </a:spcBef>
            </a:pPr>
            <a:endParaRPr lang="en-US" baseline="0" dirty="0" smtClean="0"/>
          </a:p>
          <a:p>
            <a:pPr>
              <a:spcBef>
                <a:spcPct val="0"/>
              </a:spcBef>
            </a:pPr>
            <a:r>
              <a:rPr lang="en-US" baseline="0" dirty="0" smtClean="0"/>
              <a:t>15% performance = $105m</a:t>
            </a:r>
          </a:p>
          <a:p>
            <a:pPr>
              <a:spcBef>
                <a:spcPct val="0"/>
              </a:spcBef>
            </a:pPr>
            <a:endParaRPr lang="en-US" baseline="0" dirty="0" smtClean="0"/>
          </a:p>
          <a:p>
            <a:pPr>
              <a:spcBef>
                <a:spcPct val="0"/>
              </a:spcBef>
            </a:pPr>
            <a:r>
              <a:rPr lang="en-US" baseline="0" dirty="0" smtClean="0"/>
              <a:t>85% to be allocated based on the cost formula = $594m</a:t>
            </a:r>
          </a:p>
          <a:p>
            <a:pPr>
              <a:spcBef>
                <a:spcPct val="0"/>
              </a:spcBef>
            </a:pPr>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bwMode="auto">
          <a:noFill/>
          <a:ln>
            <a:solidFill>
              <a:srgbClr val="000000"/>
            </a:solidFill>
            <a:miter lim="800000"/>
            <a:headEnd/>
            <a:tailEnd/>
          </a:ln>
        </p:spPr>
      </p:sp>
      <p:sp>
        <p:nvSpPr>
          <p:cNvPr id="4198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A274AB9-EB30-4112-B39C-780C8B783432}" type="slidenum">
              <a:rPr lang="en-US"/>
              <a:pPr fontAlgn="base">
                <a:spcBef>
                  <a:spcPct val="0"/>
                </a:spcBef>
                <a:spcAft>
                  <a:spcPct val="0"/>
                </a:spcAft>
              </a:pPr>
              <a:t>20</a:t>
            </a:fld>
            <a:endParaRPr lang="en-US" dirty="0"/>
          </a:p>
        </p:txBody>
      </p:sp>
      <p:sp>
        <p:nvSpPr>
          <p:cNvPr id="41987"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5" name="Notes Placeholder 4"/>
          <p:cNvSpPr>
            <a:spLocks noGrp="1"/>
          </p:cNvSpPr>
          <p:nvPr>
            <p:ph type="body" idx="1"/>
          </p:nvPr>
        </p:nvSpPr>
        <p:spPr/>
        <p:txBody>
          <a:bodyPr/>
          <a:lstStyle/>
          <a:p>
            <a:pPr fontAlgn="auto">
              <a:spcBef>
                <a:spcPts val="0"/>
              </a:spcBef>
              <a:spcAft>
                <a:spcPts val="0"/>
              </a:spcAft>
              <a:defRPr/>
            </a:pPr>
            <a:r>
              <a:rPr lang="en-US" dirty="0" smtClean="0"/>
              <a:t>Steps:</a:t>
            </a:r>
          </a:p>
          <a:p>
            <a:pPr marL="228573" indent="-228573" fontAlgn="auto">
              <a:spcBef>
                <a:spcPts val="0"/>
              </a:spcBef>
              <a:spcAft>
                <a:spcPts val="0"/>
              </a:spcAft>
              <a:buFontTx/>
              <a:buAutoNum type="arabicPeriod"/>
              <a:defRPr/>
            </a:pPr>
            <a:r>
              <a:rPr lang="en-US" dirty="0" smtClean="0"/>
              <a:t>Update SREB peer data</a:t>
            </a:r>
          </a:p>
          <a:p>
            <a:pPr marL="228573" indent="-228573" fontAlgn="auto">
              <a:spcBef>
                <a:spcPts val="0"/>
              </a:spcBef>
              <a:spcAft>
                <a:spcPts val="0"/>
              </a:spcAft>
              <a:buFontTx/>
              <a:buAutoNum type="arabicPeriod"/>
              <a:defRPr/>
            </a:pPr>
            <a:r>
              <a:rPr lang="en-US" dirty="0" smtClean="0"/>
              <a:t>Update LA institutional data</a:t>
            </a:r>
          </a:p>
          <a:p>
            <a:pPr marL="228573" indent="-228573" fontAlgn="auto">
              <a:spcBef>
                <a:spcPts val="0"/>
              </a:spcBef>
              <a:spcAft>
                <a:spcPts val="0"/>
              </a:spcAft>
              <a:buFontTx/>
              <a:buAutoNum type="arabicPeriod"/>
              <a:defRPr/>
            </a:pPr>
            <a:r>
              <a:rPr lang="en-US" dirty="0" smtClean="0"/>
              <a:t>Calculate the cost of faculty needed to cover campus student credit hours (25:1) across the various disciplines (end of course)</a:t>
            </a:r>
          </a:p>
          <a:p>
            <a:pPr marL="228573" indent="-228573" fontAlgn="auto">
              <a:spcBef>
                <a:spcPts val="0"/>
              </a:spcBef>
              <a:spcAft>
                <a:spcPts val="0"/>
              </a:spcAft>
              <a:buFontTx/>
              <a:buAutoNum type="arabicPeriod"/>
              <a:defRPr/>
            </a:pPr>
            <a:r>
              <a:rPr lang="en-US" dirty="0" smtClean="0"/>
              <a:t>Apply a academic support factor</a:t>
            </a:r>
          </a:p>
          <a:p>
            <a:pPr marL="228573" indent="-228573" fontAlgn="auto">
              <a:spcBef>
                <a:spcPts val="0"/>
              </a:spcBef>
              <a:spcAft>
                <a:spcPts val="0"/>
              </a:spcAft>
              <a:buFontTx/>
              <a:buAutoNum type="arabicPeriod"/>
              <a:defRPr/>
            </a:pPr>
            <a:r>
              <a:rPr lang="en-US" dirty="0" smtClean="0"/>
              <a:t>Apply a general support factor</a:t>
            </a:r>
          </a:p>
          <a:p>
            <a:pPr marL="228573" indent="-228573" fontAlgn="auto">
              <a:spcBef>
                <a:spcPts val="0"/>
              </a:spcBef>
              <a:spcAft>
                <a:spcPts val="0"/>
              </a:spcAft>
              <a:buFontTx/>
              <a:buAutoNum type="arabicPeriod"/>
              <a:defRPr/>
            </a:pPr>
            <a:r>
              <a:rPr lang="en-US" dirty="0" smtClean="0"/>
              <a:t>Add funding for physical plant.  $6.75 per net academic and support square foot American</a:t>
            </a:r>
            <a:r>
              <a:rPr lang="en-US" baseline="0" dirty="0" smtClean="0"/>
              <a:t> Physical Plant Assoc </a:t>
            </a:r>
            <a:r>
              <a:rPr lang="en-US" dirty="0" smtClean="0"/>
              <a:t>(APPA)</a:t>
            </a:r>
          </a:p>
          <a:p>
            <a:pPr marL="228573" indent="-228573" fontAlgn="auto">
              <a:spcBef>
                <a:spcPts val="0"/>
              </a:spcBef>
              <a:spcAft>
                <a:spcPts val="0"/>
              </a:spcAft>
              <a:buFontTx/>
              <a:buAutoNum type="arabicPeriod"/>
              <a:defRPr/>
            </a:pPr>
            <a:endParaRPr lang="en-US" dirty="0" smtClean="0"/>
          </a:p>
          <a:p>
            <a:pPr marL="228573" indent="-228573" fontAlgn="auto">
              <a:spcBef>
                <a:spcPts val="0"/>
              </a:spcBef>
              <a:spcAft>
                <a:spcPts val="0"/>
              </a:spcAft>
              <a:buFontTx/>
              <a:buNone/>
              <a:defRPr/>
            </a:pPr>
            <a:r>
              <a:rPr lang="en-US" dirty="0" smtClean="0"/>
              <a:t>HBCU</a:t>
            </a:r>
            <a:r>
              <a:rPr lang="en-US" baseline="0" dirty="0" smtClean="0"/>
              <a:t> Example states moving to end of course = TX-</a:t>
            </a:r>
            <a:r>
              <a:rPr lang="en-US" baseline="0" dirty="0" err="1" smtClean="0"/>
              <a:t>Praire</a:t>
            </a:r>
            <a:r>
              <a:rPr lang="en-US" baseline="0" dirty="0" smtClean="0"/>
              <a:t> View; Ohio – Central State</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Decrease from 2008-09</a:t>
            </a:r>
            <a:r>
              <a:rPr lang="en-US" baseline="0" dirty="0" smtClean="0"/>
              <a:t> of 91.6m or 2.95%</a:t>
            </a:r>
            <a:endParaRPr lang="en-US" dirty="0"/>
          </a:p>
        </p:txBody>
      </p:sp>
      <p:sp>
        <p:nvSpPr>
          <p:cNvPr id="4" name="Slide Number Placeholder 3"/>
          <p:cNvSpPr>
            <a:spLocks noGrp="1"/>
          </p:cNvSpPr>
          <p:nvPr>
            <p:ph type="sldNum" sz="quarter" idx="10"/>
          </p:nvPr>
        </p:nvSpPr>
        <p:spPr/>
        <p:txBody>
          <a:bodyPr/>
          <a:lstStyle/>
          <a:p>
            <a:pPr>
              <a:defRPr/>
            </a:pPr>
            <a:fld id="{0F586E44-8F88-4CF2-AEA3-5379AEBE3BE0}" type="slidenum">
              <a:rPr lang="en-US" smtClean="0"/>
              <a:pPr>
                <a:defRPr/>
              </a:pPr>
              <a:t>3</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noTextEdit="1"/>
          </p:cNvSpPr>
          <p:nvPr>
            <p:ph type="sldImg"/>
          </p:nvPr>
        </p:nvSpPr>
        <p:spPr bwMode="auto">
          <a:noFill/>
          <a:ln>
            <a:solidFill>
              <a:srgbClr val="000000"/>
            </a:solidFill>
            <a:miter lim="800000"/>
            <a:headEnd/>
            <a:tailEnd/>
          </a:ln>
        </p:spPr>
      </p:sp>
      <p:sp>
        <p:nvSpPr>
          <p:cNvPr id="4403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119BF0F-A502-4EAC-B1E5-753BD6D70B13}" type="slidenum">
              <a:rPr lang="en-US"/>
              <a:pPr fontAlgn="base">
                <a:spcBef>
                  <a:spcPct val="0"/>
                </a:spcBef>
                <a:spcAft>
                  <a:spcPct val="0"/>
                </a:spcAft>
              </a:pPr>
              <a:t>21</a:t>
            </a:fld>
            <a:endParaRPr lang="en-US" dirty="0"/>
          </a:p>
        </p:txBody>
      </p:sp>
      <p:sp>
        <p:nvSpPr>
          <p:cNvPr id="44035"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
        <p:nvSpPr>
          <p:cNvPr id="44036" name="Rectangle 5"/>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dirty="0" smtClean="0"/>
              <a:t>Total Funds Approach</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noTextEdit="1"/>
          </p:cNvSpPr>
          <p:nvPr>
            <p:ph type="sldImg"/>
          </p:nvPr>
        </p:nvSpPr>
        <p:spPr bwMode="auto">
          <a:noFill/>
          <a:ln>
            <a:solidFill>
              <a:srgbClr val="000000"/>
            </a:solidFill>
            <a:miter lim="800000"/>
            <a:headEnd/>
            <a:tailEnd/>
          </a:ln>
        </p:spPr>
      </p:sp>
      <p:sp>
        <p:nvSpPr>
          <p:cNvPr id="4608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7BD8DA9-E37C-4F4A-8591-76B1E6F0BF00}" type="slidenum">
              <a:rPr lang="en-US"/>
              <a:pPr fontAlgn="base">
                <a:spcBef>
                  <a:spcPct val="0"/>
                </a:spcBef>
                <a:spcAft>
                  <a:spcPct val="0"/>
                </a:spcAft>
              </a:pPr>
              <a:t>22</a:t>
            </a:fld>
            <a:endParaRPr lang="en-US" dirty="0"/>
          </a:p>
        </p:txBody>
      </p:sp>
      <p:sp>
        <p:nvSpPr>
          <p:cNvPr id="46083" name="Notes Placeholder 4"/>
          <p:cNvSpPr>
            <a:spLocks noGrp="1"/>
          </p:cNvSpPr>
          <p:nvPr/>
        </p:nvSpPr>
        <p:spPr bwMode="auto">
          <a:xfrm>
            <a:off x="702310" y="4423439"/>
            <a:ext cx="5618480" cy="4187478"/>
          </a:xfrm>
          <a:prstGeom prst="rect">
            <a:avLst/>
          </a:prstGeom>
          <a:noFill/>
          <a:ln w="9525">
            <a:noFill/>
            <a:miter lim="800000"/>
            <a:headEnd/>
            <a:tailEnd/>
          </a:ln>
        </p:spPr>
        <p:txBody>
          <a:bodyPr lIns="93302" tIns="46651" rIns="93302" bIns="46651"/>
          <a:lstStyle/>
          <a:p>
            <a:pPr eaLnBrk="0" hangingPunct="0">
              <a:spcBef>
                <a:spcPct val="30000"/>
              </a:spcBef>
            </a:pPr>
            <a:endParaRPr lang="en-US" sz="1200" dirty="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TextEdit="1"/>
          </p:cNvSpPr>
          <p:nvPr>
            <p:ph type="sldImg"/>
          </p:nvPr>
        </p:nvSpPr>
        <p:spPr bwMode="auto">
          <a:noFill/>
          <a:ln>
            <a:solidFill>
              <a:srgbClr val="000000"/>
            </a:solidFill>
            <a:miter lim="800000"/>
            <a:headEnd/>
            <a:tailEnd/>
          </a:ln>
        </p:spPr>
      </p:sp>
      <p:sp>
        <p:nvSpPr>
          <p:cNvPr id="71683"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2006=177,230</a:t>
            </a:r>
          </a:p>
          <a:p>
            <a:r>
              <a:rPr lang="en-US" dirty="0" smtClean="0"/>
              <a:t>2011=225,198</a:t>
            </a:r>
          </a:p>
          <a:p>
            <a:endParaRPr lang="en-US" dirty="0" smtClean="0"/>
          </a:p>
          <a:p>
            <a:r>
              <a:rPr lang="en-US" dirty="0" smtClean="0"/>
              <a:t>Increase</a:t>
            </a:r>
            <a:r>
              <a:rPr lang="en-US" baseline="0" dirty="0" smtClean="0"/>
              <a:t> of  47,967 or 27%</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TextEdit="1"/>
          </p:cNvSpPr>
          <p:nvPr>
            <p:ph type="sldImg"/>
          </p:nvPr>
        </p:nvSpPr>
        <p:spPr bwMode="auto">
          <a:noFill/>
          <a:ln>
            <a:solidFill>
              <a:srgbClr val="000000"/>
            </a:solidFill>
            <a:miter lim="800000"/>
            <a:headEnd/>
            <a:tailEnd/>
          </a:ln>
        </p:spPr>
      </p:sp>
      <p:sp>
        <p:nvSpPr>
          <p:cNvPr id="72707" name="Rectangle 3"/>
          <p:cNvSpPr>
            <a:spLocks noGrp="1"/>
          </p:cNvSpPr>
          <p:nvPr>
            <p:ph type="body" idx="1"/>
          </p:nvPr>
        </p:nvSpPr>
        <p:spPr bwMode="auto">
          <a:noFill/>
        </p:spPr>
        <p:txBody>
          <a:bodyPr wrap="square" numCol="1" anchor="t" anchorCtr="0" compatLnSpc="1">
            <a:prstTxWarp prst="textNoShape">
              <a:avLst/>
            </a:prstTxWarp>
          </a:bodyPr>
          <a:lstStyle/>
          <a:p>
            <a:r>
              <a:rPr lang="en-US" dirty="0" smtClean="0"/>
              <a:t>2006=29,897</a:t>
            </a:r>
          </a:p>
          <a:p>
            <a:r>
              <a:rPr lang="en-US" baseline="0" dirty="0" smtClean="0"/>
              <a:t>2011=38,425</a:t>
            </a:r>
          </a:p>
          <a:p>
            <a:endParaRPr lang="en-US" baseline="0" dirty="0" smtClean="0"/>
          </a:p>
          <a:p>
            <a:r>
              <a:rPr lang="en-US" baseline="0" dirty="0" smtClean="0"/>
              <a:t>Increase of 8,528 or 28%</a:t>
            </a:r>
          </a:p>
          <a:p>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TextEdit="1"/>
          </p:cNvSpPr>
          <p:nvPr>
            <p:ph type="sldImg"/>
          </p:nvPr>
        </p:nvSpPr>
        <p:spPr bwMode="auto">
          <a:noFill/>
          <a:ln>
            <a:solidFill>
              <a:srgbClr val="000000"/>
            </a:solidFill>
            <a:miter lim="800000"/>
            <a:headEnd/>
            <a:tailEnd/>
          </a:ln>
        </p:spPr>
      </p:sp>
      <p:sp>
        <p:nvSpPr>
          <p:cNvPr id="73731"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Define</a:t>
            </a:r>
            <a:r>
              <a:rPr lang="en-US" baseline="0" dirty="0" smtClean="0"/>
              <a:t>:</a:t>
            </a:r>
          </a:p>
          <a:p>
            <a:endParaRPr lang="en-US" baseline="0" dirty="0" smtClean="0"/>
          </a:p>
          <a:p>
            <a:r>
              <a:rPr lang="en-US" baseline="0" dirty="0" smtClean="0"/>
              <a:t>SREB = Southern Regional Educational Board</a:t>
            </a:r>
          </a:p>
          <a:p>
            <a:r>
              <a:rPr lang="en-US" baseline="0" dirty="0" smtClean="0"/>
              <a:t>FTE = Full-time equivalent student</a:t>
            </a:r>
          </a:p>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Date Placeholder 3"/>
          <p:cNvSpPr>
            <a:spLocks noGrp="1"/>
          </p:cNvSpPr>
          <p:nvPr>
            <p:ph type="dt" idx="10"/>
          </p:nvPr>
        </p:nvSpPr>
        <p:spPr/>
        <p:txBody>
          <a:bodyPr/>
          <a:lstStyle/>
          <a:p>
            <a:pPr>
              <a:defRPr/>
            </a:pPr>
            <a:fld id="{710349EF-36AF-484B-8C49-B997B978B30D}" type="datetime8">
              <a:rPr lang="en-US" smtClean="0"/>
              <a:pPr>
                <a:defRPr/>
              </a:pPr>
              <a:t>8/19/2011 8:45 AM</a:t>
            </a:fld>
            <a:endParaRPr lang="en-US" dirty="0"/>
          </a:p>
        </p:txBody>
      </p:sp>
      <p:sp>
        <p:nvSpPr>
          <p:cNvPr id="5" name="Slide Number Placeholder 4"/>
          <p:cNvSpPr>
            <a:spLocks noGrp="1"/>
          </p:cNvSpPr>
          <p:nvPr>
            <p:ph type="sldNum" sz="quarter" idx="11"/>
          </p:nvPr>
        </p:nvSpPr>
        <p:spPr/>
        <p:txBody>
          <a:bodyPr/>
          <a:lstStyle/>
          <a:p>
            <a:pPr>
              <a:defRPr/>
            </a:pPr>
            <a:fld id="{4BB3E083-69FA-43B2-A943-F3AB37977210}"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21B6253-CC79-440A-B791-CE7989A53EF4}" type="datetime1">
              <a:rPr lang="en-US" smtClean="0"/>
              <a:pPr>
                <a:defRPr/>
              </a:pPr>
              <a:t>8/19/2011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A072ADD-E146-44B8-B666-05249857096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39EC8B3-C7DF-4B12-98C7-C861CC1A4E7F}" type="datetime1">
              <a:rPr lang="en-US" smtClean="0"/>
              <a:pPr>
                <a:defRPr/>
              </a:pPr>
              <a:t>8/19/2011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13C1BB7-B17A-46A2-BAD8-0B67BED65D2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4BDFB9-A5F9-4B6A-894C-ECC46DC76CB6}" type="datetime1">
              <a:rPr lang="en-US" smtClean="0"/>
              <a:pPr>
                <a:defRPr/>
              </a:pPr>
              <a:t>8/19/2011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09F036A-557E-4901-BBC4-799348CBE83B}"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rtlCol="0">
            <a:normAutofit/>
          </a:bodyPr>
          <a:lstStyle/>
          <a:p>
            <a:pPr lvl="0"/>
            <a:endParaRPr lang="en-US" noProof="0" dirty="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fld id="{38D0B297-EA2E-4923-B4B1-67FF8D7FC19A}" type="datetime1">
              <a:rPr lang="en-US" smtClean="0"/>
              <a:pPr>
                <a:defRPr/>
              </a:pPr>
              <a:t>8/19/2011</a:t>
            </a:fld>
            <a:endParaRPr lang="en-US" dirty="0"/>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047C7C47-E30E-4B3F-988F-6AEFA4168D0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5AD28A-5F64-40AC-816D-0A11E03AFD47}" type="datetime1">
              <a:rPr lang="en-US" smtClean="0"/>
              <a:pPr>
                <a:defRPr/>
              </a:pPr>
              <a:t>8/19/2011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0F24396-BD70-4425-B64A-EDBDDD20290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0F7561B-000F-4289-BDE7-4CA31AE7D70E}" type="datetime1">
              <a:rPr lang="en-US" smtClean="0"/>
              <a:pPr>
                <a:defRPr/>
              </a:pPr>
              <a:t>8/19/2011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E25DFDC-2208-4010-988E-F3B56CF5CFD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41B567C-7B0E-4B41-A623-19AB86E2B562}" type="datetime1">
              <a:rPr lang="en-US" smtClean="0"/>
              <a:pPr>
                <a:defRPr/>
              </a:pPr>
              <a:t>8/19/2011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8AEC8EE-2B08-4CFD-830D-E9C2C1E4A110}"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ADAEAE7-5F54-468E-BB90-98AF8AB61F74}" type="datetime1">
              <a:rPr lang="en-US" smtClean="0"/>
              <a:pPr>
                <a:defRPr/>
              </a:pPr>
              <a:t>8/19/2011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320049FA-31FE-43DF-9714-84B22B3B035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E96AEFE-F3B9-4227-A362-2FAF3E2A56ED}" type="datetime1">
              <a:rPr lang="en-US" smtClean="0"/>
              <a:pPr>
                <a:defRPr/>
              </a:pPr>
              <a:t>8/19/2011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DFA5B1A-4E82-4C37-9B23-69FB79472BC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B46F34D-C333-489D-85CB-AF111D7745A8}" type="datetime1">
              <a:rPr lang="en-US" smtClean="0"/>
              <a:pPr>
                <a:defRPr/>
              </a:pPr>
              <a:t>8/19/2011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812A1DD-C555-45E7-9791-DB6F3140622E}"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99CF9B-C258-42AB-B47D-626FE19C1479}" type="datetime1">
              <a:rPr lang="en-US" smtClean="0"/>
              <a:pPr>
                <a:defRPr/>
              </a:pPr>
              <a:t>8/19/2011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9DEBE4A0-22D8-440E-B03C-588973E1A2B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44E189-3306-4DEC-9F4D-48DBC5A88A8E}" type="datetime1">
              <a:rPr lang="en-US" smtClean="0"/>
              <a:pPr>
                <a:defRPr/>
              </a:pPr>
              <a:t>8/19/2011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F05F08E-2904-4B01-8B66-68BC3578E476}"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451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451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612C9E3-6F44-4C17-8BD0-6C5E86BBB9DF}" type="datetime1">
              <a:rPr lang="en-US" smtClean="0"/>
              <a:pPr>
                <a:defRPr/>
              </a:pPr>
              <a:t>8/19/2011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A867491-FF39-4AED-80EB-0D66FA38175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61" r:id="rId12"/>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p:txBody>
          <a:bodyPr/>
          <a:lstStyle/>
          <a:p>
            <a:r>
              <a:rPr lang="en-US" b="1" dirty="0" smtClean="0">
                <a:latin typeface="Arial" pitchFamily="34" charset="0"/>
                <a:cs typeface="Arial" pitchFamily="34" charset="0"/>
              </a:rPr>
              <a:t>Louisiana Public Postsecondary Education Budget &amp;</a:t>
            </a:r>
            <a:br>
              <a:rPr lang="en-US" b="1" dirty="0" smtClean="0">
                <a:latin typeface="Arial" pitchFamily="34" charset="0"/>
                <a:cs typeface="Arial" pitchFamily="34" charset="0"/>
              </a:rPr>
            </a:br>
            <a:r>
              <a:rPr lang="en-US" b="1" dirty="0" smtClean="0">
                <a:latin typeface="Arial" pitchFamily="34" charset="0"/>
                <a:cs typeface="Arial" pitchFamily="34" charset="0"/>
              </a:rPr>
              <a:t>Performance Funding Formula</a:t>
            </a:r>
            <a:br>
              <a:rPr lang="en-US" b="1" dirty="0" smtClean="0">
                <a:latin typeface="Arial" pitchFamily="34" charset="0"/>
                <a:cs typeface="Arial" pitchFamily="34" charset="0"/>
              </a:rPr>
            </a:b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b="1" i="1" dirty="0" smtClean="0">
                <a:latin typeface="Arial" pitchFamily="34" charset="0"/>
                <a:cs typeface="Arial" pitchFamily="34" charset="0"/>
              </a:rPr>
              <a:t>Overview</a:t>
            </a:r>
            <a:endParaRPr lang="en-US" b="1" dirty="0" smtClean="0">
              <a:latin typeface="Arial" pitchFamily="34" charset="0"/>
              <a:cs typeface="Arial" pitchFamily="34" charset="0"/>
            </a:endParaRPr>
          </a:p>
        </p:txBody>
      </p:sp>
      <p:sp>
        <p:nvSpPr>
          <p:cNvPr id="3" name="Subtitle 2"/>
          <p:cNvSpPr>
            <a:spLocks noGrp="1"/>
          </p:cNvSpPr>
          <p:nvPr>
            <p:ph type="subTitle" idx="1"/>
          </p:nvPr>
        </p:nvSpPr>
        <p:spPr>
          <a:xfrm>
            <a:off x="1371600" y="4648200"/>
            <a:ext cx="6400800" cy="1752600"/>
          </a:xfrm>
        </p:spPr>
        <p:txBody>
          <a:bodyPr rtlCol="0">
            <a:normAutofit/>
          </a:bodyPr>
          <a:lstStyle/>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dirty="0" smtClean="0"/>
              <a:t>August 19,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95" name="Rectangle 5"/>
          <p:cNvSpPr>
            <a:spLocks noChangeArrowheads="1"/>
          </p:cNvSpPr>
          <p:nvPr/>
        </p:nvSpPr>
        <p:spPr bwMode="auto">
          <a:xfrm>
            <a:off x="1275630" y="1248476"/>
            <a:ext cx="7373617" cy="751905"/>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graphicFrame>
        <p:nvGraphicFramePr>
          <p:cNvPr id="630793" name="Object 9"/>
          <p:cNvGraphicFramePr>
            <a:graphicFrameLocks noChangeAspect="1"/>
          </p:cNvGraphicFramePr>
          <p:nvPr/>
        </p:nvGraphicFramePr>
        <p:xfrm>
          <a:off x="351692" y="1624427"/>
          <a:ext cx="8154493" cy="4675910"/>
        </p:xfrm>
        <a:graphic>
          <a:graphicData uri="http://schemas.openxmlformats.org/presentationml/2006/ole">
            <p:oleObj spid="_x0000_s112642" name="Chart" r:id="rId4" imgW="6096000" imgH="4067175" progId="MSGraph.Chart.8">
              <p:embed followColorScheme="full"/>
            </p:oleObj>
          </a:graphicData>
        </a:graphic>
      </p:graphicFrame>
      <p:sp>
        <p:nvSpPr>
          <p:cNvPr id="630796" name="Rectangle 10"/>
          <p:cNvSpPr>
            <a:spLocks noChangeArrowheads="1"/>
          </p:cNvSpPr>
          <p:nvPr/>
        </p:nvSpPr>
        <p:spPr bwMode="auto">
          <a:xfrm>
            <a:off x="852407" y="1248476"/>
            <a:ext cx="7224595" cy="751905"/>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900" dirty="0" smtClean="0"/>
              <a:t>State </a:t>
            </a:r>
            <a:r>
              <a:rPr lang="en-US" sz="1900" dirty="0"/>
              <a:t>Funding per FTE Student</a:t>
            </a:r>
            <a:br>
              <a:rPr lang="en-US" sz="1900" dirty="0"/>
            </a:br>
            <a:r>
              <a:rPr lang="en-US" sz="1900" dirty="0" smtClean="0"/>
              <a:t>2009-10</a:t>
            </a:r>
            <a:endParaRPr lang="en-US" sz="1900" dirty="0"/>
          </a:p>
        </p:txBody>
      </p:sp>
      <p:sp>
        <p:nvSpPr>
          <p:cNvPr id="630797" name="Text Box 11"/>
          <p:cNvSpPr txBox="1">
            <a:spLocks noChangeArrowheads="1"/>
          </p:cNvSpPr>
          <p:nvPr/>
        </p:nvSpPr>
        <p:spPr bwMode="auto">
          <a:xfrm>
            <a:off x="709345" y="6211049"/>
            <a:ext cx="3163435" cy="488630"/>
          </a:xfrm>
          <a:prstGeom prst="rect">
            <a:avLst/>
          </a:prstGeom>
          <a:noFill/>
          <a:ln w="9525">
            <a:noFill/>
            <a:miter lim="800000"/>
            <a:headEnd/>
            <a:tailEnd/>
          </a:ln>
        </p:spPr>
        <p:txBody>
          <a:bodyPr wrap="none" lIns="87664" tIns="43832" rIns="87664" bIns="43832">
            <a:spAutoFit/>
          </a:bodyPr>
          <a:lstStyle/>
          <a:p>
            <a:r>
              <a:rPr lang="en-US" sz="1300" dirty="0" smtClean="0"/>
              <a:t>*Source</a:t>
            </a:r>
            <a:r>
              <a:rPr lang="en-US" sz="1300" dirty="0"/>
              <a:t>: SREB Data Exchange </a:t>
            </a:r>
            <a:r>
              <a:rPr lang="en-US" sz="1300" dirty="0" smtClean="0"/>
              <a:t>2009-10</a:t>
            </a:r>
            <a:endParaRPr lang="en-US" sz="1300" dirty="0"/>
          </a:p>
          <a:p>
            <a:r>
              <a:rPr lang="en-US" sz="1300" dirty="0" smtClean="0"/>
              <a:t>All Public Two-Year Institutions </a:t>
            </a:r>
            <a:endParaRPr lang="en-US" sz="1300" dirty="0"/>
          </a:p>
        </p:txBody>
      </p:sp>
      <p:sp>
        <p:nvSpPr>
          <p:cNvPr id="10" name="Text Box 12"/>
          <p:cNvSpPr txBox="1">
            <a:spLocks noChangeArrowheads="1"/>
          </p:cNvSpPr>
          <p:nvPr/>
        </p:nvSpPr>
        <p:spPr bwMode="auto">
          <a:xfrm>
            <a:off x="6574858" y="2677095"/>
            <a:ext cx="1216021" cy="550185"/>
          </a:xfrm>
          <a:prstGeom prst="rect">
            <a:avLst/>
          </a:prstGeom>
          <a:solidFill>
            <a:srgbClr val="C0C0C0"/>
          </a:solidFill>
          <a:ln w="9525">
            <a:noFill/>
            <a:miter lim="800000"/>
            <a:headEnd/>
            <a:tailEnd/>
          </a:ln>
        </p:spPr>
        <p:txBody>
          <a:bodyPr lIns="87664" tIns="43832" rIns="87664" bIns="43832">
            <a:spAutoFit/>
          </a:bodyPr>
          <a:lstStyle/>
          <a:p>
            <a:pPr algn="ctr">
              <a:spcBef>
                <a:spcPct val="50000"/>
              </a:spcBef>
            </a:pPr>
            <a:r>
              <a:rPr lang="en-US" sz="1500" dirty="0" smtClean="0"/>
              <a:t>69% </a:t>
            </a:r>
            <a:r>
              <a:rPr lang="en-US" sz="1500" dirty="0"/>
              <a:t>of SREB Avg.</a:t>
            </a:r>
          </a:p>
        </p:txBody>
      </p:sp>
      <p:sp>
        <p:nvSpPr>
          <p:cNvPr id="11" name="Rectangle 10"/>
          <p:cNvSpPr/>
          <p:nvPr/>
        </p:nvSpPr>
        <p:spPr bwMode="auto">
          <a:xfrm>
            <a:off x="3427510" y="2075571"/>
            <a:ext cx="2646634" cy="82718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dirty="0" smtClean="0"/>
              <a:t>2009-10 Annual FTE = 57,010                         Loss in State Funding = $75,481,240 as compared to SREB Average</a:t>
            </a:r>
            <a:endParaRPr lang="en-US" sz="1200" b="1" dirty="0" smtClean="0"/>
          </a:p>
        </p:txBody>
      </p:sp>
      <p:cxnSp>
        <p:nvCxnSpPr>
          <p:cNvPr id="16" name="Straight Arrow Connector 15"/>
          <p:cNvCxnSpPr>
            <a:stCxn id="10" idx="2"/>
          </p:cNvCxnSpPr>
          <p:nvPr/>
        </p:nvCxnSpPr>
        <p:spPr bwMode="auto">
          <a:xfrm rot="16200000" flipH="1">
            <a:off x="6827576" y="3582572"/>
            <a:ext cx="1104006" cy="393421"/>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18" name="Straight Arrow Connector 17"/>
          <p:cNvCxnSpPr/>
          <p:nvPr/>
        </p:nvCxnSpPr>
        <p:spPr bwMode="auto">
          <a:xfrm rot="5400000">
            <a:off x="4079600" y="2815501"/>
            <a:ext cx="1127857" cy="1001425"/>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20" name="Straight Arrow Connector 19"/>
          <p:cNvCxnSpPr/>
          <p:nvPr/>
        </p:nvCxnSpPr>
        <p:spPr bwMode="auto">
          <a:xfrm>
            <a:off x="5144247" y="2752285"/>
            <a:ext cx="2360512" cy="1579003"/>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2" name="Title 1"/>
          <p:cNvSpPr txBox="1">
            <a:spLocks/>
          </p:cNvSpPr>
          <p:nvPr/>
        </p:nvSpPr>
        <p:spPr>
          <a:xfrm>
            <a:off x="0" y="198438"/>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Two-Year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20" name="Rectangle 4"/>
          <p:cNvSpPr>
            <a:spLocks noChangeArrowheads="1"/>
          </p:cNvSpPr>
          <p:nvPr/>
        </p:nvSpPr>
        <p:spPr bwMode="auto">
          <a:xfrm>
            <a:off x="1275630" y="1248476"/>
            <a:ext cx="7373617" cy="751905"/>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sp>
        <p:nvSpPr>
          <p:cNvPr id="653321" name="Text Box 7"/>
          <p:cNvSpPr txBox="1">
            <a:spLocks noChangeArrowheads="1"/>
          </p:cNvSpPr>
          <p:nvPr/>
        </p:nvSpPr>
        <p:spPr bwMode="auto">
          <a:xfrm>
            <a:off x="709345" y="6211049"/>
            <a:ext cx="3099315" cy="488630"/>
          </a:xfrm>
          <a:prstGeom prst="rect">
            <a:avLst/>
          </a:prstGeom>
          <a:noFill/>
          <a:ln w="9525">
            <a:noFill/>
            <a:miter lim="800000"/>
            <a:headEnd/>
            <a:tailEnd/>
          </a:ln>
        </p:spPr>
        <p:txBody>
          <a:bodyPr wrap="none" lIns="87664" tIns="43832" rIns="87664" bIns="43832">
            <a:spAutoFit/>
          </a:bodyPr>
          <a:lstStyle/>
          <a:p>
            <a:r>
              <a:rPr lang="en-US" sz="1300" dirty="0"/>
              <a:t>Source: SREB Data Exchange </a:t>
            </a:r>
            <a:r>
              <a:rPr lang="en-US" sz="1300" dirty="0" smtClean="0"/>
              <a:t>2009-10</a:t>
            </a:r>
            <a:endParaRPr lang="en-US" sz="1300" dirty="0"/>
          </a:p>
          <a:p>
            <a:r>
              <a:rPr lang="en-US" sz="1300" dirty="0" smtClean="0"/>
              <a:t>All Public Two-Year Institutions </a:t>
            </a:r>
            <a:endParaRPr lang="en-US" sz="1300" dirty="0"/>
          </a:p>
        </p:txBody>
      </p:sp>
      <p:graphicFrame>
        <p:nvGraphicFramePr>
          <p:cNvPr id="653318" name="Object 6"/>
          <p:cNvGraphicFramePr>
            <a:graphicFrameLocks noChangeAspect="1"/>
          </p:cNvGraphicFramePr>
          <p:nvPr/>
        </p:nvGraphicFramePr>
        <p:xfrm>
          <a:off x="423223" y="1774809"/>
          <a:ext cx="8011432" cy="4511430"/>
        </p:xfrm>
        <a:graphic>
          <a:graphicData uri="http://schemas.openxmlformats.org/presentationml/2006/ole">
            <p:oleObj spid="_x0000_s113666" name="Chart" r:id="rId4" imgW="6096000" imgH="4067175" progId="MSGraph.Chart.8">
              <p:embed followColorScheme="full"/>
            </p:oleObj>
          </a:graphicData>
        </a:graphic>
      </p:graphicFrame>
      <p:sp>
        <p:nvSpPr>
          <p:cNvPr id="653322" name="Rectangle 11"/>
          <p:cNvSpPr>
            <a:spLocks noChangeArrowheads="1"/>
          </p:cNvSpPr>
          <p:nvPr/>
        </p:nvSpPr>
        <p:spPr bwMode="auto">
          <a:xfrm>
            <a:off x="637815" y="1398857"/>
            <a:ext cx="7916057" cy="531032"/>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900" dirty="0" smtClean="0"/>
              <a:t>Net Tuition/Fee Revenues </a:t>
            </a:r>
            <a:r>
              <a:rPr lang="en-US" sz="1900" dirty="0"/>
              <a:t>per FTE Student</a:t>
            </a:r>
            <a:br>
              <a:rPr lang="en-US" sz="1900" dirty="0"/>
            </a:br>
            <a:r>
              <a:rPr lang="en-US" sz="1900" dirty="0" smtClean="0"/>
              <a:t>2009-10</a:t>
            </a:r>
          </a:p>
        </p:txBody>
      </p:sp>
      <p:sp>
        <p:nvSpPr>
          <p:cNvPr id="653323" name="Text Box 13"/>
          <p:cNvSpPr txBox="1">
            <a:spLocks noChangeArrowheads="1"/>
          </p:cNvSpPr>
          <p:nvPr/>
        </p:nvSpPr>
        <p:spPr bwMode="auto">
          <a:xfrm>
            <a:off x="6789450" y="2827476"/>
            <a:ext cx="1287551" cy="550185"/>
          </a:xfrm>
          <a:prstGeom prst="rect">
            <a:avLst/>
          </a:prstGeom>
          <a:solidFill>
            <a:srgbClr val="C0C0C0"/>
          </a:solidFill>
          <a:ln w="9525">
            <a:noFill/>
            <a:miter lim="800000"/>
            <a:headEnd/>
            <a:tailEnd/>
          </a:ln>
        </p:spPr>
        <p:txBody>
          <a:bodyPr lIns="87664" tIns="43832" rIns="87664" bIns="43832">
            <a:spAutoFit/>
          </a:bodyPr>
          <a:lstStyle/>
          <a:p>
            <a:pPr algn="ctr">
              <a:spcBef>
                <a:spcPct val="50000"/>
              </a:spcBef>
            </a:pPr>
            <a:r>
              <a:rPr lang="en-US" sz="1500" dirty="0" smtClean="0"/>
              <a:t>109% of </a:t>
            </a:r>
            <a:r>
              <a:rPr lang="en-US" sz="1500" dirty="0"/>
              <a:t>SREB Avg.</a:t>
            </a:r>
          </a:p>
        </p:txBody>
      </p:sp>
      <p:sp>
        <p:nvSpPr>
          <p:cNvPr id="10" name="Rectangle 9"/>
          <p:cNvSpPr/>
          <p:nvPr/>
        </p:nvSpPr>
        <p:spPr bwMode="auto">
          <a:xfrm>
            <a:off x="3642102" y="2150762"/>
            <a:ext cx="2789695" cy="82718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b="1" dirty="0" smtClean="0"/>
              <a:t>2009-10 Annual FTE = 57,010         Gain in Tuition Revenue = $12,371,170    as compared to SREB Average</a:t>
            </a:r>
          </a:p>
        </p:txBody>
      </p:sp>
      <p:cxnSp>
        <p:nvCxnSpPr>
          <p:cNvPr id="17" name="Straight Arrow Connector 16"/>
          <p:cNvCxnSpPr>
            <a:stCxn id="653323" idx="2"/>
          </p:cNvCxnSpPr>
          <p:nvPr/>
        </p:nvCxnSpPr>
        <p:spPr bwMode="auto">
          <a:xfrm rot="5400000">
            <a:off x="6323618" y="2770535"/>
            <a:ext cx="502483" cy="1716734"/>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20" name="Straight Arrow Connector 19"/>
          <p:cNvCxnSpPr>
            <a:stCxn id="10" idx="2"/>
          </p:cNvCxnSpPr>
          <p:nvPr/>
        </p:nvCxnSpPr>
        <p:spPr bwMode="auto">
          <a:xfrm rot="16200000" flipH="1">
            <a:off x="4816497" y="3198399"/>
            <a:ext cx="977387" cy="536480"/>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22" name="Straight Arrow Connector 21"/>
          <p:cNvCxnSpPr>
            <a:stCxn id="10" idx="2"/>
          </p:cNvCxnSpPr>
          <p:nvPr/>
        </p:nvCxnSpPr>
        <p:spPr bwMode="auto">
          <a:xfrm rot="16200000" flipH="1">
            <a:off x="5351147" y="2663749"/>
            <a:ext cx="1052577" cy="1680970"/>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3" name="Title 1"/>
          <p:cNvSpPr txBox="1">
            <a:spLocks/>
          </p:cNvSpPr>
          <p:nvPr/>
        </p:nvSpPr>
        <p:spPr>
          <a:xfrm>
            <a:off x="0" y="198438"/>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Two-Year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44" name="Slide Number Placeholder 6"/>
          <p:cNvSpPr txBox="1">
            <a:spLocks noGrp="1"/>
          </p:cNvSpPr>
          <p:nvPr/>
        </p:nvSpPr>
        <p:spPr bwMode="auto">
          <a:xfrm>
            <a:off x="6552505" y="6248644"/>
            <a:ext cx="2133997" cy="457409"/>
          </a:xfrm>
          <a:prstGeom prst="rect">
            <a:avLst/>
          </a:prstGeom>
          <a:noFill/>
          <a:ln w="9525">
            <a:noFill/>
            <a:miter lim="800000"/>
            <a:headEnd/>
            <a:tailEnd/>
          </a:ln>
        </p:spPr>
        <p:txBody>
          <a:bodyPr lIns="91433" tIns="45717" rIns="91433" bIns="45717" anchor="b"/>
          <a:lstStyle/>
          <a:p>
            <a:pPr algn="r" defTabSz="914684"/>
            <a:endParaRPr lang="en-US" sz="1200" dirty="0" smtClean="0">
              <a:latin typeface="Arial Black" pitchFamily="34" charset="0"/>
            </a:endParaRPr>
          </a:p>
          <a:p>
            <a:pPr algn="r" defTabSz="914684"/>
            <a:endParaRPr lang="en-US" sz="1200" dirty="0">
              <a:latin typeface="Arial Black" pitchFamily="34" charset="0"/>
            </a:endParaRPr>
          </a:p>
        </p:txBody>
      </p:sp>
      <p:sp>
        <p:nvSpPr>
          <p:cNvPr id="654345" name="Rectangle 4"/>
          <p:cNvSpPr>
            <a:spLocks noChangeArrowheads="1"/>
          </p:cNvSpPr>
          <p:nvPr/>
        </p:nvSpPr>
        <p:spPr bwMode="auto">
          <a:xfrm>
            <a:off x="995468" y="1248476"/>
            <a:ext cx="7373617" cy="751905"/>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sp>
        <p:nvSpPr>
          <p:cNvPr id="654346" name="Text Box 5"/>
          <p:cNvSpPr txBox="1">
            <a:spLocks noChangeArrowheads="1"/>
          </p:cNvSpPr>
          <p:nvPr/>
        </p:nvSpPr>
        <p:spPr bwMode="auto">
          <a:xfrm>
            <a:off x="709345" y="6211049"/>
            <a:ext cx="3099315" cy="488630"/>
          </a:xfrm>
          <a:prstGeom prst="rect">
            <a:avLst/>
          </a:prstGeom>
          <a:noFill/>
          <a:ln w="9525">
            <a:noFill/>
            <a:miter lim="800000"/>
            <a:headEnd/>
            <a:tailEnd/>
          </a:ln>
        </p:spPr>
        <p:txBody>
          <a:bodyPr wrap="none" lIns="87664" tIns="43832" rIns="87664" bIns="43832">
            <a:spAutoFit/>
          </a:bodyPr>
          <a:lstStyle/>
          <a:p>
            <a:r>
              <a:rPr lang="en-US" sz="1300" dirty="0"/>
              <a:t>Source: SREB Data Exchange </a:t>
            </a:r>
            <a:r>
              <a:rPr lang="en-US" sz="1300" dirty="0" smtClean="0"/>
              <a:t>2009-10</a:t>
            </a:r>
            <a:endParaRPr lang="en-US" sz="1300" dirty="0"/>
          </a:p>
          <a:p>
            <a:r>
              <a:rPr lang="en-US" sz="1300" dirty="0" smtClean="0"/>
              <a:t>All Public Two-Year Institutions </a:t>
            </a:r>
            <a:endParaRPr lang="en-US" sz="1300" dirty="0"/>
          </a:p>
        </p:txBody>
      </p:sp>
      <p:graphicFrame>
        <p:nvGraphicFramePr>
          <p:cNvPr id="654342" name="Object 6"/>
          <p:cNvGraphicFramePr>
            <a:graphicFrameLocks noChangeAspect="1"/>
          </p:cNvGraphicFramePr>
          <p:nvPr/>
        </p:nvGraphicFramePr>
        <p:xfrm>
          <a:off x="351692" y="1624427"/>
          <a:ext cx="8220063" cy="4661811"/>
        </p:xfrm>
        <a:graphic>
          <a:graphicData uri="http://schemas.openxmlformats.org/presentationml/2006/ole">
            <p:oleObj spid="_x0000_s114690" name="Chart" r:id="rId4" imgW="6096000" imgH="4076700" progId="MSGraph.Chart.8">
              <p:embed followColorScheme="full"/>
            </p:oleObj>
          </a:graphicData>
        </a:graphic>
      </p:graphicFrame>
      <p:sp>
        <p:nvSpPr>
          <p:cNvPr id="654347" name="Rectangle 11"/>
          <p:cNvSpPr>
            <a:spLocks noChangeArrowheads="1"/>
          </p:cNvSpPr>
          <p:nvPr/>
        </p:nvSpPr>
        <p:spPr bwMode="auto">
          <a:xfrm>
            <a:off x="762000" y="1303476"/>
            <a:ext cx="7705937" cy="601524"/>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900" dirty="0" smtClean="0"/>
              <a:t>Total </a:t>
            </a:r>
            <a:r>
              <a:rPr lang="en-US" sz="1900" dirty="0"/>
              <a:t>Public Funding per FTE Student</a:t>
            </a:r>
            <a:br>
              <a:rPr lang="en-US" sz="1900" dirty="0"/>
            </a:br>
            <a:r>
              <a:rPr lang="en-US" sz="1900" dirty="0" smtClean="0"/>
              <a:t>2009-10</a:t>
            </a:r>
          </a:p>
        </p:txBody>
      </p:sp>
      <p:sp>
        <p:nvSpPr>
          <p:cNvPr id="9" name="Rectangle 8"/>
          <p:cNvSpPr/>
          <p:nvPr/>
        </p:nvSpPr>
        <p:spPr bwMode="auto">
          <a:xfrm>
            <a:off x="3499041" y="1850000"/>
            <a:ext cx="2718164" cy="6377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b="1" dirty="0" smtClean="0"/>
              <a:t>2009-10 Annual FTE = 57,010        Loss in Revenue = $63,110,070        as compared to SREB Average</a:t>
            </a:r>
          </a:p>
        </p:txBody>
      </p:sp>
      <p:cxnSp>
        <p:nvCxnSpPr>
          <p:cNvPr id="19" name="Straight Arrow Connector 18"/>
          <p:cNvCxnSpPr>
            <a:stCxn id="9" idx="2"/>
          </p:cNvCxnSpPr>
          <p:nvPr/>
        </p:nvCxnSpPr>
        <p:spPr bwMode="auto">
          <a:xfrm rot="16200000" flipH="1">
            <a:off x="5456807" y="1889083"/>
            <a:ext cx="1091612" cy="2288980"/>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16" name="Straight Arrow Connector 15"/>
          <p:cNvCxnSpPr/>
          <p:nvPr/>
        </p:nvCxnSpPr>
        <p:spPr bwMode="auto">
          <a:xfrm rot="5400000">
            <a:off x="7017848" y="2949411"/>
            <a:ext cx="902286" cy="357653"/>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22" name="Straight Arrow Connector 21"/>
          <p:cNvCxnSpPr>
            <a:stCxn id="9" idx="2"/>
          </p:cNvCxnSpPr>
          <p:nvPr/>
        </p:nvCxnSpPr>
        <p:spPr bwMode="auto">
          <a:xfrm rot="5400000">
            <a:off x="4069278" y="2489775"/>
            <a:ext cx="790853" cy="786837"/>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3" name="Title 1"/>
          <p:cNvSpPr txBox="1">
            <a:spLocks/>
          </p:cNvSpPr>
          <p:nvPr/>
        </p:nvSpPr>
        <p:spPr>
          <a:xfrm>
            <a:off x="0" y="198438"/>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Two-Year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p:cNvSpPr txBox="1">
            <a:spLocks noChangeArrowheads="1"/>
          </p:cNvSpPr>
          <p:nvPr/>
        </p:nvSpPr>
        <p:spPr bwMode="auto">
          <a:xfrm>
            <a:off x="0" y="228600"/>
            <a:ext cx="9144000" cy="7620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spcAft>
                <a:spcPts val="1000"/>
              </a:spcAft>
            </a:pPr>
            <a:r>
              <a:rPr lang="en-US" sz="3200" b="1" dirty="0">
                <a:solidFill>
                  <a:schemeClr val="bg1"/>
                </a:solidFill>
              </a:rPr>
              <a:t>Average Salaries of Full-Time Instructional Staff </a:t>
            </a:r>
          </a:p>
          <a:p>
            <a:pPr algn="ctr">
              <a:spcAft>
                <a:spcPts val="1000"/>
              </a:spcAft>
            </a:pPr>
            <a:endParaRPr lang="en-US" sz="1600" b="1" i="1" dirty="0">
              <a:solidFill>
                <a:srgbClr val="C00000"/>
              </a:solidFill>
            </a:endParaRPr>
          </a:p>
          <a:p>
            <a:pPr algn="ctr">
              <a:spcAft>
                <a:spcPts val="1000"/>
              </a:spcAft>
            </a:pPr>
            <a:endParaRPr lang="en-US" sz="1600" b="1" i="1" dirty="0">
              <a:solidFill>
                <a:srgbClr val="C00000"/>
              </a:solidFill>
            </a:endParaRPr>
          </a:p>
          <a:p>
            <a:pPr algn="ctr">
              <a:spcAft>
                <a:spcPts val="1000"/>
              </a:spcAft>
            </a:pPr>
            <a:endParaRPr lang="en-US" sz="1600" b="1" i="1" dirty="0">
              <a:solidFill>
                <a:srgbClr val="C00000"/>
              </a:solidFill>
            </a:endParaRPr>
          </a:p>
          <a:p>
            <a:endParaRPr lang="en-US" dirty="0"/>
          </a:p>
        </p:txBody>
      </p:sp>
      <p:graphicFrame>
        <p:nvGraphicFramePr>
          <p:cNvPr id="3" name="Chart 2"/>
          <p:cNvGraphicFramePr/>
          <p:nvPr/>
        </p:nvGraphicFramePr>
        <p:xfrm>
          <a:off x="304800" y="1295400"/>
          <a:ext cx="838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nvGraphicFramePr>
        <p:xfrm>
          <a:off x="381000" y="4191000"/>
          <a:ext cx="8382000" cy="2543175"/>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p:cNvSpPr>
            <a:spLocks noGrp="1"/>
          </p:cNvSpPr>
          <p:nvPr>
            <p:ph type="sldNum" sz="quarter" idx="12"/>
          </p:nvPr>
        </p:nvSpPr>
        <p:spPr/>
        <p:txBody>
          <a:bodyPr/>
          <a:lstStyle/>
          <a:p>
            <a:pPr>
              <a:defRPr/>
            </a:pPr>
            <a:fld id="{B812A1DD-C555-45E7-9791-DB6F3140622E}"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5400" cap="small" dirty="0" smtClean="0">
                <a:solidFill>
                  <a:schemeClr val="accent3">
                    <a:lumMod val="75000"/>
                  </a:schemeClr>
                </a:solidFill>
              </a:rPr>
              <a:t>Board of Regents Focus</a:t>
            </a:r>
          </a:p>
        </p:txBody>
      </p:sp>
      <p:sp>
        <p:nvSpPr>
          <p:cNvPr id="16386" name="Content Placeholder 2"/>
          <p:cNvSpPr>
            <a:spLocks noGrp="1"/>
          </p:cNvSpPr>
          <p:nvPr>
            <p:ph idx="1"/>
          </p:nvPr>
        </p:nvSpPr>
        <p:spPr>
          <a:xfrm>
            <a:off x="381000" y="2362200"/>
            <a:ext cx="8382000" cy="4191000"/>
          </a:xfrm>
        </p:spPr>
        <p:style>
          <a:lnRef idx="2">
            <a:schemeClr val="accent3"/>
          </a:lnRef>
          <a:fillRef idx="1">
            <a:schemeClr val="lt1"/>
          </a:fillRef>
          <a:effectRef idx="0">
            <a:schemeClr val="accent3"/>
          </a:effectRef>
          <a:fontRef idx="minor">
            <a:schemeClr val="dk1"/>
          </a:fontRef>
        </p:style>
        <p:txBody>
          <a:bodyPr/>
          <a:lstStyle/>
          <a:p>
            <a:pPr>
              <a:buFont typeface="Arial" charset="0"/>
              <a:buNone/>
            </a:pPr>
            <a:endParaRPr lang="en-US" dirty="0" smtClean="0"/>
          </a:p>
          <a:p>
            <a:r>
              <a:rPr lang="en-US" dirty="0" smtClean="0"/>
              <a:t> To increase the education attainment of its citizens;</a:t>
            </a:r>
          </a:p>
          <a:p>
            <a:r>
              <a:rPr lang="en-US" dirty="0" smtClean="0"/>
              <a:t> To invest strategically in university research; and</a:t>
            </a:r>
          </a:p>
          <a:p>
            <a:r>
              <a:rPr lang="en-US" dirty="0" smtClean="0"/>
              <a:t> To become a more efficient and accountable enterprise.</a:t>
            </a:r>
          </a:p>
          <a:p>
            <a:endParaRPr lang="en-US" dirty="0" smtClean="0"/>
          </a:p>
        </p:txBody>
      </p:sp>
      <p:sp>
        <p:nvSpPr>
          <p:cNvPr id="4" name="TextBox 3"/>
          <p:cNvSpPr txBox="1"/>
          <p:nvPr/>
        </p:nvSpPr>
        <p:spPr>
          <a:xfrm>
            <a:off x="0" y="1143000"/>
            <a:ext cx="9144000" cy="1015663"/>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a:r>
              <a:rPr lang="en-US" sz="6000" dirty="0" smtClean="0"/>
              <a:t>Three Main Goals</a:t>
            </a:r>
            <a:endParaRPr lang="en-US" sz="6000" dirty="0"/>
          </a:p>
        </p:txBody>
      </p:sp>
      <p:sp>
        <p:nvSpPr>
          <p:cNvPr id="5" name="Slide Number Placeholder 4"/>
          <p:cNvSpPr>
            <a:spLocks noGrp="1"/>
          </p:cNvSpPr>
          <p:nvPr>
            <p:ph type="sldNum" sz="quarter" idx="12"/>
          </p:nvPr>
        </p:nvSpPr>
        <p:spPr>
          <a:xfrm>
            <a:off x="6629400" y="6492875"/>
            <a:ext cx="2133600" cy="365125"/>
          </a:xfrm>
        </p:spPr>
        <p:txBody>
          <a:bodyPr/>
          <a:lstStyle/>
          <a:p>
            <a:pPr>
              <a:defRPr/>
            </a:pPr>
            <a:fld id="{30F24396-BD70-4425-B64A-EDBDDD20290B}"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52400"/>
            <a:ext cx="8229600" cy="1143000"/>
          </a:xfrm>
        </p:spPr>
        <p:style>
          <a:lnRef idx="0">
            <a:schemeClr val="accent1"/>
          </a:lnRef>
          <a:fillRef idx="3">
            <a:schemeClr val="accent1"/>
          </a:fillRef>
          <a:effectRef idx="3">
            <a:schemeClr val="accent1"/>
          </a:effectRef>
          <a:fontRef idx="minor">
            <a:schemeClr val="lt1"/>
          </a:fontRef>
        </p:style>
        <p:txBody>
          <a:bodyPr/>
          <a:lstStyle/>
          <a:p>
            <a:r>
              <a:rPr lang="en-US" dirty="0" smtClean="0"/>
              <a:t>Constitutional Authority</a:t>
            </a:r>
          </a:p>
        </p:txBody>
      </p:sp>
      <p:sp>
        <p:nvSpPr>
          <p:cNvPr id="33795" name="TextBox 8"/>
          <p:cNvSpPr txBox="1">
            <a:spLocks noChangeArrowheads="1"/>
          </p:cNvSpPr>
          <p:nvPr/>
        </p:nvSpPr>
        <p:spPr bwMode="auto">
          <a:xfrm>
            <a:off x="457200" y="2057400"/>
            <a:ext cx="8305800" cy="3416320"/>
          </a:xfrm>
          <a:prstGeom prst="rect">
            <a:avLst/>
          </a:prstGeom>
          <a:ln>
            <a:headEnd/>
            <a:tailEnd/>
          </a:ln>
        </p:spPr>
        <p:style>
          <a:lnRef idx="2">
            <a:schemeClr val="accent3"/>
          </a:lnRef>
          <a:fillRef idx="1">
            <a:schemeClr val="lt1"/>
          </a:fillRef>
          <a:effectRef idx="0">
            <a:schemeClr val="accent3"/>
          </a:effectRef>
          <a:fontRef idx="minor">
            <a:schemeClr val="dk1"/>
          </a:fontRef>
        </p:style>
        <p:txBody>
          <a:bodyPr wrap="square">
            <a:spAutoFit/>
          </a:bodyPr>
          <a:lstStyle/>
          <a:p>
            <a:r>
              <a:rPr lang="en-US" sz="2400" b="1" dirty="0">
                <a:latin typeface="Calibri" pitchFamily="34" charset="0"/>
              </a:rPr>
              <a:t>Board of Regents: (Article </a:t>
            </a:r>
            <a:r>
              <a:rPr lang="en-US" sz="2400" b="1" dirty="0" smtClean="0">
                <a:latin typeface="Calibri" pitchFamily="34" charset="0"/>
              </a:rPr>
              <a:t>VIII, </a:t>
            </a:r>
            <a:r>
              <a:rPr lang="en-US" sz="2400" b="1" dirty="0">
                <a:latin typeface="Calibri" pitchFamily="34" charset="0"/>
              </a:rPr>
              <a:t>Section 5 [D][4]) </a:t>
            </a:r>
          </a:p>
          <a:p>
            <a:pPr algn="just"/>
            <a:r>
              <a:rPr lang="en-US" dirty="0">
                <a:latin typeface="Calibri" pitchFamily="34" charset="0"/>
              </a:rPr>
              <a:t>The Board of Regents is required by the Louisiana Constitution to develop a funding formula as a component of the Master Plan for Public Postsecondary Education:</a:t>
            </a:r>
          </a:p>
          <a:p>
            <a:pPr algn="just"/>
            <a:r>
              <a:rPr lang="en-US" dirty="0">
                <a:latin typeface="Calibri" pitchFamily="34" charset="0"/>
              </a:rPr>
              <a:t>“</a:t>
            </a:r>
            <a:r>
              <a:rPr lang="en-US" i="1" dirty="0">
                <a:latin typeface="Calibri" pitchFamily="34" charset="0"/>
              </a:rPr>
              <a:t>At a minimum, the plan shall include a formula for equitable distribution of funds to the institutions of postsecondary education.</a:t>
            </a:r>
            <a:r>
              <a:rPr lang="en-US" dirty="0">
                <a:latin typeface="Calibri" pitchFamily="34" charset="0"/>
              </a:rPr>
              <a:t>”</a:t>
            </a:r>
          </a:p>
          <a:p>
            <a:endParaRPr lang="en-US" sz="2400" dirty="0">
              <a:latin typeface="Calibri" pitchFamily="34" charset="0"/>
            </a:endParaRPr>
          </a:p>
          <a:p>
            <a:r>
              <a:rPr lang="en-US" sz="2400" b="1" dirty="0">
                <a:latin typeface="Calibri" pitchFamily="34" charset="0"/>
              </a:rPr>
              <a:t>Management Boards: (Article VIII, Section 12)</a:t>
            </a:r>
          </a:p>
          <a:p>
            <a:r>
              <a:rPr lang="en-US" dirty="0">
                <a:latin typeface="Calibri" pitchFamily="34" charset="0"/>
              </a:rPr>
              <a:t>Appropriations for the institutions of higher education shall be made to their managing boards.  The funds appropriated shall be administered by the managing boards and used solely as provided by law.</a:t>
            </a:r>
          </a:p>
          <a:p>
            <a:r>
              <a:rPr lang="en-US" dirty="0">
                <a:latin typeface="Calibri" pitchFamily="34" charset="0"/>
              </a:rPr>
              <a:t> 	</a:t>
            </a:r>
          </a:p>
        </p:txBody>
      </p:sp>
      <p:sp>
        <p:nvSpPr>
          <p:cNvPr id="33796" name="Slide Number Placeholder 3"/>
          <p:cNvSpPr>
            <a:spLocks noGrp="1"/>
          </p:cNvSpPr>
          <p:nvPr>
            <p:ph type="sldNum" sz="quarter" idx="12"/>
          </p:nvPr>
        </p:nvSpPr>
        <p:spPr bwMode="auto">
          <a:xfrm>
            <a:off x="6781800" y="6248400"/>
            <a:ext cx="2133600" cy="365125"/>
          </a:xfrm>
          <a:noFill/>
          <a:ln>
            <a:miter lim="800000"/>
            <a:headEnd/>
            <a:tailEnd/>
          </a:ln>
        </p:spPr>
        <p:txBody>
          <a:bodyPr wrap="square" numCol="1" anchorCtr="0" compatLnSpc="1">
            <a:prstTxWarp prst="textNoShape">
              <a:avLst/>
            </a:prstTxWarp>
          </a:bodyPr>
          <a:lstStyle/>
          <a:p>
            <a:pPr fontAlgn="base">
              <a:spcBef>
                <a:spcPct val="0"/>
              </a:spcBef>
              <a:spcAft>
                <a:spcPct val="0"/>
              </a:spcAft>
            </a:pPr>
            <a:fld id="{C2FFC12E-0D18-4A1C-A77A-7765BDD8E48F}" type="slidenum">
              <a:rPr lang="en-US">
                <a:solidFill>
                  <a:schemeClr val="tx1"/>
                </a:solidFill>
              </a:rPr>
              <a:pPr fontAlgn="base">
                <a:spcBef>
                  <a:spcPct val="0"/>
                </a:spcBef>
                <a:spcAft>
                  <a:spcPct val="0"/>
                </a:spcAft>
              </a:pPr>
              <a:t>15</a:t>
            </a:fld>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5"/>
          <p:cNvSpPr txBox="1">
            <a:spLocks noChangeArrowheads="1"/>
          </p:cNvSpPr>
          <p:nvPr/>
        </p:nvSpPr>
        <p:spPr bwMode="auto">
          <a:xfrm>
            <a:off x="914400" y="533400"/>
            <a:ext cx="7467600" cy="366713"/>
          </a:xfrm>
          <a:prstGeom prst="rect">
            <a:avLst/>
          </a:prstGeom>
          <a:noFill/>
          <a:ln w="9525" algn="ctr">
            <a:noFill/>
            <a:miter lim="800000"/>
            <a:headEnd/>
            <a:tailEnd/>
          </a:ln>
        </p:spPr>
        <p:txBody>
          <a:bodyPr>
            <a:spAutoFit/>
          </a:bodyPr>
          <a:lstStyle/>
          <a:p>
            <a:pPr>
              <a:spcBef>
                <a:spcPct val="50000"/>
              </a:spcBef>
            </a:pPr>
            <a:endParaRPr lang="en-US"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E4CB3913-35AB-4F84-B4DF-1189D63C3606}" type="slidenum">
              <a:rPr lang="en-US"/>
              <a:pPr>
                <a:defRPr/>
              </a:pPr>
              <a:t>16</a:t>
            </a:fld>
            <a:endParaRPr lang="en-US" dirty="0"/>
          </a:p>
        </p:txBody>
      </p:sp>
      <p:sp>
        <p:nvSpPr>
          <p:cNvPr id="8" name="TextBox 7"/>
          <p:cNvSpPr txBox="1"/>
          <p:nvPr/>
        </p:nvSpPr>
        <p:spPr>
          <a:xfrm>
            <a:off x="0" y="2590800"/>
            <a:ext cx="9144000" cy="1107996"/>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6600" dirty="0" smtClean="0"/>
              <a:t>Formula Implementation</a:t>
            </a:r>
            <a:endParaRPr lang="en-US" sz="6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0" y="274638"/>
            <a:ext cx="9144000" cy="1143000"/>
          </a:xfrm>
        </p:spPr>
        <p:style>
          <a:lnRef idx="0">
            <a:schemeClr val="accent3"/>
          </a:lnRef>
          <a:fillRef idx="3">
            <a:schemeClr val="accent3"/>
          </a:fillRef>
          <a:effectRef idx="3">
            <a:schemeClr val="accent3"/>
          </a:effectRef>
          <a:fontRef idx="minor">
            <a:schemeClr val="lt1"/>
          </a:fontRef>
        </p:style>
        <p:txBody>
          <a:bodyPr/>
          <a:lstStyle/>
          <a:p>
            <a:r>
              <a:rPr lang="en-US" dirty="0" smtClean="0"/>
              <a:t>History of Development of Formula</a:t>
            </a:r>
          </a:p>
        </p:txBody>
      </p:sp>
      <p:sp>
        <p:nvSpPr>
          <p:cNvPr id="3" name="Content Placeholder 2"/>
          <p:cNvSpPr>
            <a:spLocks noGrp="1"/>
          </p:cNvSpPr>
          <p:nvPr>
            <p:ph idx="1"/>
          </p:nvPr>
        </p:nvSpPr>
        <p:spPr>
          <a:xfrm>
            <a:off x="457200" y="1752600"/>
            <a:ext cx="8229600" cy="4525963"/>
          </a:xfrm>
        </p:spPr>
        <p:style>
          <a:lnRef idx="2">
            <a:schemeClr val="accent3"/>
          </a:lnRef>
          <a:fillRef idx="1">
            <a:schemeClr val="lt1"/>
          </a:fillRef>
          <a:effectRef idx="0">
            <a:schemeClr val="accent3"/>
          </a:effectRef>
          <a:fontRef idx="minor">
            <a:schemeClr val="dk1"/>
          </a:fontRef>
        </p:style>
        <p:txBody>
          <a:bodyPr rtlCol="0">
            <a:normAutofit lnSpcReduction="10000"/>
          </a:bodyPr>
          <a:lstStyle/>
          <a:p>
            <a:pPr fontAlgn="auto">
              <a:spcAft>
                <a:spcPts val="0"/>
              </a:spcAft>
              <a:buFont typeface="Arial" pitchFamily="34" charset="0"/>
              <a:buChar char="•"/>
              <a:defRPr/>
            </a:pPr>
            <a:r>
              <a:rPr lang="en-US" dirty="0" smtClean="0"/>
              <a:t>Act 1465 of 1997 set performance-based budgeting requirements</a:t>
            </a:r>
          </a:p>
          <a:p>
            <a:pPr lvl="1" fontAlgn="auto">
              <a:spcAft>
                <a:spcPts val="0"/>
              </a:spcAft>
              <a:buFont typeface="Arial" pitchFamily="34" charset="0"/>
              <a:buChar char="–"/>
              <a:defRPr/>
            </a:pPr>
            <a:r>
              <a:rPr lang="en-US" sz="1800" b="1" dirty="0" smtClean="0"/>
              <a:t>Core objectives: </a:t>
            </a:r>
            <a:r>
              <a:rPr lang="en-US" sz="1800" dirty="0" smtClean="0"/>
              <a:t>total enrollment, minority enrollment, retention (campus and statewide) and graduation rates</a:t>
            </a:r>
          </a:p>
          <a:p>
            <a:pPr fontAlgn="auto">
              <a:spcAft>
                <a:spcPts val="0"/>
              </a:spcAft>
              <a:buFont typeface="Arial" pitchFamily="34" charset="0"/>
              <a:buChar char="•"/>
              <a:defRPr/>
            </a:pPr>
            <a:r>
              <a:rPr lang="en-US" dirty="0" smtClean="0"/>
              <a:t>2007 Formula Workgroup recommendation</a:t>
            </a:r>
          </a:p>
          <a:p>
            <a:pPr lvl="1" fontAlgn="auto">
              <a:spcAft>
                <a:spcPts val="0"/>
              </a:spcAft>
              <a:buFont typeface="Arial" pitchFamily="34" charset="0"/>
              <a:buChar char="–"/>
              <a:defRPr/>
            </a:pPr>
            <a:r>
              <a:rPr lang="en-US" sz="1800" b="1" dirty="0" smtClean="0"/>
              <a:t>Core objectives: </a:t>
            </a:r>
            <a:r>
              <a:rPr lang="en-US" sz="1800" dirty="0" smtClean="0"/>
              <a:t>focus existing and new dollars on performance and results, make the formula more sensitive to missions of institutions, make cost metric values in the formula analysis more precise and current</a:t>
            </a:r>
          </a:p>
          <a:p>
            <a:pPr fontAlgn="auto">
              <a:spcAft>
                <a:spcPts val="0"/>
              </a:spcAft>
              <a:buFont typeface="Arial" pitchFamily="34" charset="0"/>
              <a:buChar char="•"/>
              <a:defRPr/>
            </a:pPr>
            <a:r>
              <a:rPr lang="en-US" dirty="0" smtClean="0"/>
              <a:t>2011 Formula</a:t>
            </a:r>
          </a:p>
          <a:p>
            <a:pPr lvl="1" fontAlgn="auto">
              <a:spcAft>
                <a:spcPts val="0"/>
              </a:spcAft>
              <a:buFont typeface="Arial" pitchFamily="34" charset="0"/>
              <a:buChar char="–"/>
              <a:defRPr/>
            </a:pPr>
            <a:r>
              <a:rPr lang="en-US" sz="1800" b="1" dirty="0" smtClean="0"/>
              <a:t>Core objectives: </a:t>
            </a:r>
            <a:r>
              <a:rPr lang="en-US" sz="1800" dirty="0" smtClean="0"/>
              <a:t>align with GRAD Act; set two-year and four-year institutions equidistant from their respective peer groups; end of course counts will be used to drive cost calculations; hold harmless metric to establish maximum annual funding loss</a:t>
            </a:r>
            <a:endParaRPr lang="en-US" sz="1800" dirty="0"/>
          </a:p>
        </p:txBody>
      </p:sp>
      <p:sp>
        <p:nvSpPr>
          <p:cNvPr id="4" name="Slide Number Placeholder 3"/>
          <p:cNvSpPr>
            <a:spLocks noGrp="1"/>
          </p:cNvSpPr>
          <p:nvPr>
            <p:ph type="sldNum" sz="quarter" idx="12"/>
          </p:nvPr>
        </p:nvSpPr>
        <p:spPr/>
        <p:txBody>
          <a:bodyPr/>
          <a:lstStyle/>
          <a:p>
            <a:pPr>
              <a:defRPr/>
            </a:pPr>
            <a:fld id="{30F24396-BD70-4425-B64A-EDBDDD20290B}"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43" name="Rectangle 2"/>
          <p:cNvSpPr>
            <a:spLocks noChangeArrowheads="1"/>
          </p:cNvSpPr>
          <p:nvPr/>
        </p:nvSpPr>
        <p:spPr bwMode="auto">
          <a:xfrm>
            <a:off x="0" y="76200"/>
            <a:ext cx="9144000" cy="936978"/>
          </a:xfrm>
          <a:prstGeom prst="rect">
            <a:avLst/>
          </a:prstGeom>
          <a:ln>
            <a:headEnd/>
            <a:tailEnd/>
          </a:ln>
        </p:spPr>
        <p:style>
          <a:lnRef idx="0">
            <a:schemeClr val="accent3"/>
          </a:lnRef>
          <a:fillRef idx="3">
            <a:schemeClr val="accent3"/>
          </a:fillRef>
          <a:effectRef idx="3">
            <a:schemeClr val="accent3"/>
          </a:effectRef>
          <a:fontRef idx="minor">
            <a:schemeClr val="lt1"/>
          </a:fontRef>
        </p:style>
        <p:txBody>
          <a:bodyPr anchor="ctr"/>
          <a:lstStyle/>
          <a:p>
            <a:pPr algn="ctr"/>
            <a:r>
              <a:rPr lang="en-US" sz="4400" b="1" dirty="0">
                <a:solidFill>
                  <a:schemeClr val="bg1"/>
                </a:solidFill>
                <a:latin typeface="+mn-lt"/>
              </a:rPr>
              <a:t>Formula Implementation </a:t>
            </a:r>
            <a:r>
              <a:rPr lang="en-US" sz="4400" b="1" dirty="0" smtClean="0">
                <a:solidFill>
                  <a:schemeClr val="bg1"/>
                </a:solidFill>
                <a:latin typeface="+mn-lt"/>
              </a:rPr>
              <a:t>Rates</a:t>
            </a:r>
            <a:endParaRPr lang="en-US" sz="4400" b="1" dirty="0">
              <a:solidFill>
                <a:schemeClr val="bg1"/>
              </a:solidFill>
              <a:latin typeface="+mn-lt"/>
            </a:endParaRPr>
          </a:p>
        </p:txBody>
      </p:sp>
      <p:graphicFrame>
        <p:nvGraphicFramePr>
          <p:cNvPr id="8" name="Object 2"/>
          <p:cNvGraphicFramePr>
            <a:graphicFrameLocks noChangeAspect="1"/>
          </p:cNvGraphicFramePr>
          <p:nvPr/>
        </p:nvGraphicFramePr>
        <p:xfrm>
          <a:off x="685800" y="1143000"/>
          <a:ext cx="8204200" cy="4968875"/>
        </p:xfrm>
        <a:graphic>
          <a:graphicData uri="http://schemas.openxmlformats.org/drawingml/2006/chart">
            <c:chart xmlns:c="http://schemas.openxmlformats.org/drawingml/2006/chart" xmlns:r="http://schemas.openxmlformats.org/officeDocument/2006/relationships" r:id="rId3"/>
          </a:graphicData>
        </a:graphic>
      </p:graphicFrame>
      <p:sp>
        <p:nvSpPr>
          <p:cNvPr id="7" name="Slide Number Placeholder 6"/>
          <p:cNvSpPr>
            <a:spLocks noGrp="1"/>
          </p:cNvSpPr>
          <p:nvPr>
            <p:ph type="sldNum" sz="quarter" idx="12"/>
          </p:nvPr>
        </p:nvSpPr>
        <p:spPr/>
        <p:txBody>
          <a:bodyPr/>
          <a:lstStyle/>
          <a:p>
            <a:pPr>
              <a:defRPr/>
            </a:pPr>
            <a:fld id="{B9B0E1AB-8B64-4F66-AB7C-2562BAD189ED}" type="slidenum">
              <a:rPr lang="en-US"/>
              <a:pPr>
                <a:defRPr/>
              </a:pPr>
              <a:t>18</a:t>
            </a:fld>
            <a:endParaRPr lang="en-US" dirty="0"/>
          </a:p>
        </p:txBody>
      </p:sp>
      <p:sp>
        <p:nvSpPr>
          <p:cNvPr id="9" name="TextBox 8"/>
          <p:cNvSpPr txBox="1"/>
          <p:nvPr/>
        </p:nvSpPr>
        <p:spPr>
          <a:xfrm>
            <a:off x="1447800" y="6273225"/>
            <a:ext cx="6477000" cy="584775"/>
          </a:xfrm>
          <a:prstGeom prst="rect">
            <a:avLst/>
          </a:prstGeom>
          <a:noFill/>
        </p:spPr>
        <p:txBody>
          <a:bodyPr wrap="square" rtlCol="0">
            <a:spAutoFit/>
          </a:bodyPr>
          <a:lstStyle/>
          <a:p>
            <a:r>
              <a:rPr lang="en-US" sz="1600" b="1" dirty="0" smtClean="0"/>
              <a:t>** Includes ARRA Funds (area shaded in red shows impact of ARRA funds)</a:t>
            </a:r>
          </a:p>
        </p:txBody>
      </p:sp>
      <p:sp>
        <p:nvSpPr>
          <p:cNvPr id="10" name="Freeform 9"/>
          <p:cNvSpPr/>
          <p:nvPr/>
        </p:nvSpPr>
        <p:spPr>
          <a:xfrm>
            <a:off x="4214368" y="1544320"/>
            <a:ext cx="4502912" cy="3021584"/>
          </a:xfrm>
          <a:custGeom>
            <a:avLst/>
            <a:gdLst>
              <a:gd name="connsiteX0" fmla="*/ 1499616 w 4450080"/>
              <a:gd name="connsiteY0" fmla="*/ 2535936 h 2889504"/>
              <a:gd name="connsiteX1" fmla="*/ 1499616 w 4450080"/>
              <a:gd name="connsiteY1" fmla="*/ 2535936 h 2889504"/>
              <a:gd name="connsiteX2" fmla="*/ 1402080 w 4450080"/>
              <a:gd name="connsiteY2" fmla="*/ 2389632 h 2889504"/>
              <a:gd name="connsiteX3" fmla="*/ 1377696 w 4450080"/>
              <a:gd name="connsiteY3" fmla="*/ 2340864 h 2889504"/>
              <a:gd name="connsiteX4" fmla="*/ 1316736 w 4450080"/>
              <a:gd name="connsiteY4" fmla="*/ 2243328 h 2889504"/>
              <a:gd name="connsiteX5" fmla="*/ 1267968 w 4450080"/>
              <a:gd name="connsiteY5" fmla="*/ 2182368 h 2889504"/>
              <a:gd name="connsiteX6" fmla="*/ 1231392 w 4450080"/>
              <a:gd name="connsiteY6" fmla="*/ 2121408 h 2889504"/>
              <a:gd name="connsiteX7" fmla="*/ 1158240 w 4450080"/>
              <a:gd name="connsiteY7" fmla="*/ 2036064 h 2889504"/>
              <a:gd name="connsiteX8" fmla="*/ 1109472 w 4450080"/>
              <a:gd name="connsiteY8" fmla="*/ 1975104 h 2889504"/>
              <a:gd name="connsiteX9" fmla="*/ 1048512 w 4450080"/>
              <a:gd name="connsiteY9" fmla="*/ 1914144 h 2889504"/>
              <a:gd name="connsiteX10" fmla="*/ 1011936 w 4450080"/>
              <a:gd name="connsiteY10" fmla="*/ 1853184 h 2889504"/>
              <a:gd name="connsiteX11" fmla="*/ 963168 w 4450080"/>
              <a:gd name="connsiteY11" fmla="*/ 1816608 h 2889504"/>
              <a:gd name="connsiteX12" fmla="*/ 902208 w 4450080"/>
              <a:gd name="connsiteY12" fmla="*/ 1755648 h 2889504"/>
              <a:gd name="connsiteX13" fmla="*/ 816864 w 4450080"/>
              <a:gd name="connsiteY13" fmla="*/ 1645920 h 2889504"/>
              <a:gd name="connsiteX14" fmla="*/ 768096 w 4450080"/>
              <a:gd name="connsiteY14" fmla="*/ 1560576 h 2889504"/>
              <a:gd name="connsiteX15" fmla="*/ 731520 w 4450080"/>
              <a:gd name="connsiteY15" fmla="*/ 1463040 h 2889504"/>
              <a:gd name="connsiteX16" fmla="*/ 719328 w 4450080"/>
              <a:gd name="connsiteY16" fmla="*/ 1426464 h 2889504"/>
              <a:gd name="connsiteX17" fmla="*/ 694944 w 4450080"/>
              <a:gd name="connsiteY17" fmla="*/ 1389888 h 2889504"/>
              <a:gd name="connsiteX18" fmla="*/ 621792 w 4450080"/>
              <a:gd name="connsiteY18" fmla="*/ 1231392 h 2889504"/>
              <a:gd name="connsiteX19" fmla="*/ 585216 w 4450080"/>
              <a:gd name="connsiteY19" fmla="*/ 1121664 h 2889504"/>
              <a:gd name="connsiteX20" fmla="*/ 548640 w 4450080"/>
              <a:gd name="connsiteY20" fmla="*/ 1072896 h 2889504"/>
              <a:gd name="connsiteX21" fmla="*/ 499872 w 4450080"/>
              <a:gd name="connsiteY21" fmla="*/ 975360 h 2889504"/>
              <a:gd name="connsiteX22" fmla="*/ 463296 w 4450080"/>
              <a:gd name="connsiteY22" fmla="*/ 926592 h 2889504"/>
              <a:gd name="connsiteX23" fmla="*/ 438912 w 4450080"/>
              <a:gd name="connsiteY23" fmla="*/ 890016 h 2889504"/>
              <a:gd name="connsiteX24" fmla="*/ 390144 w 4450080"/>
              <a:gd name="connsiteY24" fmla="*/ 719328 h 2889504"/>
              <a:gd name="connsiteX25" fmla="*/ 365760 w 4450080"/>
              <a:gd name="connsiteY25" fmla="*/ 609600 h 2889504"/>
              <a:gd name="connsiteX26" fmla="*/ 341376 w 4450080"/>
              <a:gd name="connsiteY26" fmla="*/ 512064 h 2889504"/>
              <a:gd name="connsiteX27" fmla="*/ 329184 w 4450080"/>
              <a:gd name="connsiteY27" fmla="*/ 463296 h 2889504"/>
              <a:gd name="connsiteX28" fmla="*/ 316992 w 4450080"/>
              <a:gd name="connsiteY28" fmla="*/ 426720 h 2889504"/>
              <a:gd name="connsiteX29" fmla="*/ 304800 w 4450080"/>
              <a:gd name="connsiteY29" fmla="*/ 316992 h 2889504"/>
              <a:gd name="connsiteX30" fmla="*/ 280416 w 4450080"/>
              <a:gd name="connsiteY30" fmla="*/ 268224 h 2889504"/>
              <a:gd name="connsiteX31" fmla="*/ 219456 w 4450080"/>
              <a:gd name="connsiteY31" fmla="*/ 195072 h 2889504"/>
              <a:gd name="connsiteX32" fmla="*/ 182880 w 4450080"/>
              <a:gd name="connsiteY32" fmla="*/ 170688 h 2889504"/>
              <a:gd name="connsiteX33" fmla="*/ 146304 w 4450080"/>
              <a:gd name="connsiteY33" fmla="*/ 134112 h 2889504"/>
              <a:gd name="connsiteX34" fmla="*/ 73152 w 4450080"/>
              <a:gd name="connsiteY34" fmla="*/ 85344 h 2889504"/>
              <a:gd name="connsiteX35" fmla="*/ 60960 w 4450080"/>
              <a:gd name="connsiteY35" fmla="*/ 48768 h 2889504"/>
              <a:gd name="connsiteX36" fmla="*/ 24384 w 4450080"/>
              <a:gd name="connsiteY36" fmla="*/ 24384 h 2889504"/>
              <a:gd name="connsiteX37" fmla="*/ 0 w 4450080"/>
              <a:gd name="connsiteY37" fmla="*/ 0 h 2889504"/>
              <a:gd name="connsiteX38" fmla="*/ 0 w 4450080"/>
              <a:gd name="connsiteY38" fmla="*/ 0 h 2889504"/>
              <a:gd name="connsiteX39" fmla="*/ 1487424 w 4450080"/>
              <a:gd name="connsiteY39" fmla="*/ 1633728 h 2889504"/>
              <a:gd name="connsiteX40" fmla="*/ 2950464 w 4450080"/>
              <a:gd name="connsiteY40" fmla="*/ 1438656 h 2889504"/>
              <a:gd name="connsiteX41" fmla="*/ 4450080 w 4450080"/>
              <a:gd name="connsiteY41" fmla="*/ 2170176 h 2889504"/>
              <a:gd name="connsiteX42" fmla="*/ 2974848 w 4450080"/>
              <a:gd name="connsiteY42" fmla="*/ 2889504 h 2889504"/>
              <a:gd name="connsiteX43" fmla="*/ 1499616 w 4450080"/>
              <a:gd name="connsiteY43" fmla="*/ 2535936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99616 w 4450080"/>
              <a:gd name="connsiteY32" fmla="*/ 2535936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48512 w 4450080"/>
              <a:gd name="connsiteY40" fmla="*/ 1914144 h 2889504"/>
              <a:gd name="connsiteX41" fmla="*/ 1011936 w 4450080"/>
              <a:gd name="connsiteY41" fmla="*/ 1853184 h 2889504"/>
              <a:gd name="connsiteX42" fmla="*/ 963168 w 4450080"/>
              <a:gd name="connsiteY42" fmla="*/ 1816608 h 2889504"/>
              <a:gd name="connsiteX43" fmla="*/ 993648 w 4450080"/>
              <a:gd name="connsiteY43"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48512 w 4450080"/>
              <a:gd name="connsiteY40" fmla="*/ 1914144 h 2889504"/>
              <a:gd name="connsiteX41" fmla="*/ 1011936 w 4450080"/>
              <a:gd name="connsiteY41" fmla="*/ 1853184 h 2889504"/>
              <a:gd name="connsiteX42" fmla="*/ 963168 w 4450080"/>
              <a:gd name="connsiteY42" fmla="*/ 1816608 h 2889504"/>
              <a:gd name="connsiteX43" fmla="*/ 993648 w 4450080"/>
              <a:gd name="connsiteY43"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58240 w 4450080"/>
              <a:gd name="connsiteY38" fmla="*/ 2036064 h 2889504"/>
              <a:gd name="connsiteX39" fmla="*/ 1109472 w 4450080"/>
              <a:gd name="connsiteY39" fmla="*/ 1975104 h 2889504"/>
              <a:gd name="connsiteX40" fmla="*/ 1011936 w 4450080"/>
              <a:gd name="connsiteY40" fmla="*/ 1853184 h 2889504"/>
              <a:gd name="connsiteX41" fmla="*/ 963168 w 4450080"/>
              <a:gd name="connsiteY41" fmla="*/ 1816608 h 2889504"/>
              <a:gd name="connsiteX42" fmla="*/ 993648 w 4450080"/>
              <a:gd name="connsiteY42"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499872 w 4450080"/>
              <a:gd name="connsiteY9" fmla="*/ 97536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09472 w 4450080"/>
              <a:gd name="connsiteY38" fmla="*/ 1975104 h 2889504"/>
              <a:gd name="connsiteX39" fmla="*/ 1011936 w 4450080"/>
              <a:gd name="connsiteY39" fmla="*/ 1853184 h 2889504"/>
              <a:gd name="connsiteX40" fmla="*/ 963168 w 4450080"/>
              <a:gd name="connsiteY40" fmla="*/ 1816608 h 2889504"/>
              <a:gd name="connsiteX41" fmla="*/ 993648 w 4450080"/>
              <a:gd name="connsiteY41"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16992 w 4450080"/>
              <a:gd name="connsiteY16" fmla="*/ 426720 h 2889504"/>
              <a:gd name="connsiteX17" fmla="*/ 304800 w 4450080"/>
              <a:gd name="connsiteY17" fmla="*/ 316992 h 2889504"/>
              <a:gd name="connsiteX18" fmla="*/ 280416 w 4450080"/>
              <a:gd name="connsiteY18" fmla="*/ 268224 h 2889504"/>
              <a:gd name="connsiteX19" fmla="*/ 219456 w 4450080"/>
              <a:gd name="connsiteY19" fmla="*/ 195072 h 2889504"/>
              <a:gd name="connsiteX20" fmla="*/ 182880 w 4450080"/>
              <a:gd name="connsiteY20" fmla="*/ 170688 h 2889504"/>
              <a:gd name="connsiteX21" fmla="*/ 146304 w 4450080"/>
              <a:gd name="connsiteY21" fmla="*/ 134112 h 2889504"/>
              <a:gd name="connsiteX22" fmla="*/ 73152 w 4450080"/>
              <a:gd name="connsiteY22" fmla="*/ 85344 h 2889504"/>
              <a:gd name="connsiteX23" fmla="*/ 60960 w 4450080"/>
              <a:gd name="connsiteY23" fmla="*/ 48768 h 2889504"/>
              <a:gd name="connsiteX24" fmla="*/ 24384 w 4450080"/>
              <a:gd name="connsiteY24" fmla="*/ 24384 h 2889504"/>
              <a:gd name="connsiteX25" fmla="*/ 0 w 4450080"/>
              <a:gd name="connsiteY25" fmla="*/ 0 h 2889504"/>
              <a:gd name="connsiteX26" fmla="*/ 0 w 4450080"/>
              <a:gd name="connsiteY26" fmla="*/ 0 h 2889504"/>
              <a:gd name="connsiteX27" fmla="*/ 1487424 w 4450080"/>
              <a:gd name="connsiteY27" fmla="*/ 1633728 h 2889504"/>
              <a:gd name="connsiteX28" fmla="*/ 2950464 w 4450080"/>
              <a:gd name="connsiteY28" fmla="*/ 1438656 h 2889504"/>
              <a:gd name="connsiteX29" fmla="*/ 4450080 w 4450080"/>
              <a:gd name="connsiteY29" fmla="*/ 2170176 h 2889504"/>
              <a:gd name="connsiteX30" fmla="*/ 2974848 w 4450080"/>
              <a:gd name="connsiteY30" fmla="*/ 2889504 h 2889504"/>
              <a:gd name="connsiteX31" fmla="*/ 1499616 w 4450080"/>
              <a:gd name="connsiteY31" fmla="*/ 2535936 h 2889504"/>
              <a:gd name="connsiteX32" fmla="*/ 1447800 w 4450080"/>
              <a:gd name="connsiteY32" fmla="*/ 2514600 h 2889504"/>
              <a:gd name="connsiteX33" fmla="*/ 1402080 w 4450080"/>
              <a:gd name="connsiteY33" fmla="*/ 2389632 h 2889504"/>
              <a:gd name="connsiteX34" fmla="*/ 1377696 w 4450080"/>
              <a:gd name="connsiteY34" fmla="*/ 2340864 h 2889504"/>
              <a:gd name="connsiteX35" fmla="*/ 1316736 w 4450080"/>
              <a:gd name="connsiteY35" fmla="*/ 2243328 h 2889504"/>
              <a:gd name="connsiteX36" fmla="*/ 1267968 w 4450080"/>
              <a:gd name="connsiteY36" fmla="*/ 2182368 h 2889504"/>
              <a:gd name="connsiteX37" fmla="*/ 1231392 w 4450080"/>
              <a:gd name="connsiteY37" fmla="*/ 2121408 h 2889504"/>
              <a:gd name="connsiteX38" fmla="*/ 1109472 w 4450080"/>
              <a:gd name="connsiteY38" fmla="*/ 1975104 h 2889504"/>
              <a:gd name="connsiteX39" fmla="*/ 1011936 w 4450080"/>
              <a:gd name="connsiteY39" fmla="*/ 1853184 h 2889504"/>
              <a:gd name="connsiteX40" fmla="*/ 963168 w 4450080"/>
              <a:gd name="connsiteY40" fmla="*/ 1816608 h 2889504"/>
              <a:gd name="connsiteX41" fmla="*/ 993648 w 4450080"/>
              <a:gd name="connsiteY41"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65760 w 4450080"/>
              <a:gd name="connsiteY13" fmla="*/ 609600 h 2889504"/>
              <a:gd name="connsiteX14" fmla="*/ 341376 w 4450080"/>
              <a:gd name="connsiteY14" fmla="*/ 512064 h 2889504"/>
              <a:gd name="connsiteX15" fmla="*/ 329184 w 4450080"/>
              <a:gd name="connsiteY15" fmla="*/ 463296 h 2889504"/>
              <a:gd name="connsiteX16" fmla="*/ 304800 w 4450080"/>
              <a:gd name="connsiteY16" fmla="*/ 316992 h 2889504"/>
              <a:gd name="connsiteX17" fmla="*/ 280416 w 4450080"/>
              <a:gd name="connsiteY17" fmla="*/ 268224 h 2889504"/>
              <a:gd name="connsiteX18" fmla="*/ 219456 w 4450080"/>
              <a:gd name="connsiteY18" fmla="*/ 195072 h 2889504"/>
              <a:gd name="connsiteX19" fmla="*/ 182880 w 4450080"/>
              <a:gd name="connsiteY19" fmla="*/ 170688 h 2889504"/>
              <a:gd name="connsiteX20" fmla="*/ 146304 w 4450080"/>
              <a:gd name="connsiteY20" fmla="*/ 134112 h 2889504"/>
              <a:gd name="connsiteX21" fmla="*/ 73152 w 4450080"/>
              <a:gd name="connsiteY21" fmla="*/ 85344 h 2889504"/>
              <a:gd name="connsiteX22" fmla="*/ 60960 w 4450080"/>
              <a:gd name="connsiteY22" fmla="*/ 48768 h 2889504"/>
              <a:gd name="connsiteX23" fmla="*/ 24384 w 4450080"/>
              <a:gd name="connsiteY23" fmla="*/ 24384 h 2889504"/>
              <a:gd name="connsiteX24" fmla="*/ 0 w 4450080"/>
              <a:gd name="connsiteY24" fmla="*/ 0 h 2889504"/>
              <a:gd name="connsiteX25" fmla="*/ 0 w 4450080"/>
              <a:gd name="connsiteY25" fmla="*/ 0 h 2889504"/>
              <a:gd name="connsiteX26" fmla="*/ 1487424 w 4450080"/>
              <a:gd name="connsiteY26" fmla="*/ 1633728 h 2889504"/>
              <a:gd name="connsiteX27" fmla="*/ 2950464 w 4450080"/>
              <a:gd name="connsiteY27" fmla="*/ 1438656 h 2889504"/>
              <a:gd name="connsiteX28" fmla="*/ 4450080 w 4450080"/>
              <a:gd name="connsiteY28" fmla="*/ 2170176 h 2889504"/>
              <a:gd name="connsiteX29" fmla="*/ 2974848 w 4450080"/>
              <a:gd name="connsiteY29" fmla="*/ 2889504 h 2889504"/>
              <a:gd name="connsiteX30" fmla="*/ 1499616 w 4450080"/>
              <a:gd name="connsiteY30" fmla="*/ 2535936 h 2889504"/>
              <a:gd name="connsiteX31" fmla="*/ 1447800 w 4450080"/>
              <a:gd name="connsiteY31" fmla="*/ 2514600 h 2889504"/>
              <a:gd name="connsiteX32" fmla="*/ 1402080 w 4450080"/>
              <a:gd name="connsiteY32" fmla="*/ 2389632 h 2889504"/>
              <a:gd name="connsiteX33" fmla="*/ 1377696 w 4450080"/>
              <a:gd name="connsiteY33" fmla="*/ 2340864 h 2889504"/>
              <a:gd name="connsiteX34" fmla="*/ 1316736 w 4450080"/>
              <a:gd name="connsiteY34" fmla="*/ 2243328 h 2889504"/>
              <a:gd name="connsiteX35" fmla="*/ 1267968 w 4450080"/>
              <a:gd name="connsiteY35" fmla="*/ 2182368 h 2889504"/>
              <a:gd name="connsiteX36" fmla="*/ 1231392 w 4450080"/>
              <a:gd name="connsiteY36" fmla="*/ 2121408 h 2889504"/>
              <a:gd name="connsiteX37" fmla="*/ 1109472 w 4450080"/>
              <a:gd name="connsiteY37" fmla="*/ 1975104 h 2889504"/>
              <a:gd name="connsiteX38" fmla="*/ 1011936 w 4450080"/>
              <a:gd name="connsiteY38" fmla="*/ 1853184 h 2889504"/>
              <a:gd name="connsiteX39" fmla="*/ 963168 w 4450080"/>
              <a:gd name="connsiteY39" fmla="*/ 1816608 h 2889504"/>
              <a:gd name="connsiteX40" fmla="*/ 993648 w 4450080"/>
              <a:gd name="connsiteY40"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438912 w 4450080"/>
              <a:gd name="connsiteY11" fmla="*/ 890016 h 2889504"/>
              <a:gd name="connsiteX12" fmla="*/ 390144 w 4450080"/>
              <a:gd name="connsiteY12" fmla="*/ 719328 h 2889504"/>
              <a:gd name="connsiteX13" fmla="*/ 341376 w 4450080"/>
              <a:gd name="connsiteY13" fmla="*/ 512064 h 2889504"/>
              <a:gd name="connsiteX14" fmla="*/ 329184 w 4450080"/>
              <a:gd name="connsiteY14" fmla="*/ 463296 h 2889504"/>
              <a:gd name="connsiteX15" fmla="*/ 304800 w 4450080"/>
              <a:gd name="connsiteY15" fmla="*/ 316992 h 2889504"/>
              <a:gd name="connsiteX16" fmla="*/ 280416 w 4450080"/>
              <a:gd name="connsiteY16" fmla="*/ 268224 h 2889504"/>
              <a:gd name="connsiteX17" fmla="*/ 219456 w 4450080"/>
              <a:gd name="connsiteY17" fmla="*/ 195072 h 2889504"/>
              <a:gd name="connsiteX18" fmla="*/ 182880 w 4450080"/>
              <a:gd name="connsiteY18" fmla="*/ 170688 h 2889504"/>
              <a:gd name="connsiteX19" fmla="*/ 146304 w 4450080"/>
              <a:gd name="connsiteY19" fmla="*/ 134112 h 2889504"/>
              <a:gd name="connsiteX20" fmla="*/ 73152 w 4450080"/>
              <a:gd name="connsiteY20" fmla="*/ 85344 h 2889504"/>
              <a:gd name="connsiteX21" fmla="*/ 60960 w 4450080"/>
              <a:gd name="connsiteY21" fmla="*/ 48768 h 2889504"/>
              <a:gd name="connsiteX22" fmla="*/ 24384 w 4450080"/>
              <a:gd name="connsiteY22" fmla="*/ 24384 h 2889504"/>
              <a:gd name="connsiteX23" fmla="*/ 0 w 4450080"/>
              <a:gd name="connsiteY23" fmla="*/ 0 h 2889504"/>
              <a:gd name="connsiteX24" fmla="*/ 0 w 4450080"/>
              <a:gd name="connsiteY24" fmla="*/ 0 h 2889504"/>
              <a:gd name="connsiteX25" fmla="*/ 1487424 w 4450080"/>
              <a:gd name="connsiteY25" fmla="*/ 1633728 h 2889504"/>
              <a:gd name="connsiteX26" fmla="*/ 2950464 w 4450080"/>
              <a:gd name="connsiteY26" fmla="*/ 1438656 h 2889504"/>
              <a:gd name="connsiteX27" fmla="*/ 4450080 w 4450080"/>
              <a:gd name="connsiteY27" fmla="*/ 2170176 h 2889504"/>
              <a:gd name="connsiteX28" fmla="*/ 2974848 w 4450080"/>
              <a:gd name="connsiteY28" fmla="*/ 2889504 h 2889504"/>
              <a:gd name="connsiteX29" fmla="*/ 1499616 w 4450080"/>
              <a:gd name="connsiteY29" fmla="*/ 2535936 h 2889504"/>
              <a:gd name="connsiteX30" fmla="*/ 1447800 w 4450080"/>
              <a:gd name="connsiteY30" fmla="*/ 2514600 h 2889504"/>
              <a:gd name="connsiteX31" fmla="*/ 1402080 w 4450080"/>
              <a:gd name="connsiteY31" fmla="*/ 2389632 h 2889504"/>
              <a:gd name="connsiteX32" fmla="*/ 1377696 w 4450080"/>
              <a:gd name="connsiteY32" fmla="*/ 2340864 h 2889504"/>
              <a:gd name="connsiteX33" fmla="*/ 1316736 w 4450080"/>
              <a:gd name="connsiteY33" fmla="*/ 2243328 h 2889504"/>
              <a:gd name="connsiteX34" fmla="*/ 1267968 w 4450080"/>
              <a:gd name="connsiteY34" fmla="*/ 2182368 h 2889504"/>
              <a:gd name="connsiteX35" fmla="*/ 1231392 w 4450080"/>
              <a:gd name="connsiteY35" fmla="*/ 2121408 h 2889504"/>
              <a:gd name="connsiteX36" fmla="*/ 1109472 w 4450080"/>
              <a:gd name="connsiteY36" fmla="*/ 1975104 h 2889504"/>
              <a:gd name="connsiteX37" fmla="*/ 1011936 w 4450080"/>
              <a:gd name="connsiteY37" fmla="*/ 1853184 h 2889504"/>
              <a:gd name="connsiteX38" fmla="*/ 963168 w 4450080"/>
              <a:gd name="connsiteY38" fmla="*/ 1816608 h 2889504"/>
              <a:gd name="connsiteX39" fmla="*/ 993648 w 4450080"/>
              <a:gd name="connsiteY39"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94944 w 4450080"/>
              <a:gd name="connsiteY5" fmla="*/ 1389888 h 2889504"/>
              <a:gd name="connsiteX6" fmla="*/ 621792 w 4450080"/>
              <a:gd name="connsiteY6" fmla="*/ 1231392 h 2889504"/>
              <a:gd name="connsiteX7" fmla="*/ 585216 w 4450080"/>
              <a:gd name="connsiteY7" fmla="*/ 1121664 h 2889504"/>
              <a:gd name="connsiteX8" fmla="*/ 548640 w 4450080"/>
              <a:gd name="connsiteY8" fmla="*/ 1072896 h 2889504"/>
              <a:gd name="connsiteX9" fmla="*/ 1219200 w 4450080"/>
              <a:gd name="connsiteY9" fmla="*/ 2209800 h 2889504"/>
              <a:gd name="connsiteX10" fmla="*/ 463296 w 4450080"/>
              <a:gd name="connsiteY10" fmla="*/ 926592 h 2889504"/>
              <a:gd name="connsiteX11" fmla="*/ 390144 w 4450080"/>
              <a:gd name="connsiteY11" fmla="*/ 719328 h 2889504"/>
              <a:gd name="connsiteX12" fmla="*/ 341376 w 4450080"/>
              <a:gd name="connsiteY12" fmla="*/ 512064 h 2889504"/>
              <a:gd name="connsiteX13" fmla="*/ 329184 w 4450080"/>
              <a:gd name="connsiteY13" fmla="*/ 463296 h 2889504"/>
              <a:gd name="connsiteX14" fmla="*/ 304800 w 4450080"/>
              <a:gd name="connsiteY14" fmla="*/ 316992 h 2889504"/>
              <a:gd name="connsiteX15" fmla="*/ 280416 w 4450080"/>
              <a:gd name="connsiteY15" fmla="*/ 268224 h 2889504"/>
              <a:gd name="connsiteX16" fmla="*/ 219456 w 4450080"/>
              <a:gd name="connsiteY16" fmla="*/ 195072 h 2889504"/>
              <a:gd name="connsiteX17" fmla="*/ 182880 w 4450080"/>
              <a:gd name="connsiteY17" fmla="*/ 170688 h 2889504"/>
              <a:gd name="connsiteX18" fmla="*/ 146304 w 4450080"/>
              <a:gd name="connsiteY18" fmla="*/ 134112 h 2889504"/>
              <a:gd name="connsiteX19" fmla="*/ 73152 w 4450080"/>
              <a:gd name="connsiteY19" fmla="*/ 85344 h 2889504"/>
              <a:gd name="connsiteX20" fmla="*/ 60960 w 4450080"/>
              <a:gd name="connsiteY20" fmla="*/ 48768 h 2889504"/>
              <a:gd name="connsiteX21" fmla="*/ 24384 w 4450080"/>
              <a:gd name="connsiteY21" fmla="*/ 24384 h 2889504"/>
              <a:gd name="connsiteX22" fmla="*/ 0 w 4450080"/>
              <a:gd name="connsiteY22" fmla="*/ 0 h 2889504"/>
              <a:gd name="connsiteX23" fmla="*/ 0 w 4450080"/>
              <a:gd name="connsiteY23" fmla="*/ 0 h 2889504"/>
              <a:gd name="connsiteX24" fmla="*/ 1487424 w 4450080"/>
              <a:gd name="connsiteY24" fmla="*/ 1633728 h 2889504"/>
              <a:gd name="connsiteX25" fmla="*/ 2950464 w 4450080"/>
              <a:gd name="connsiteY25" fmla="*/ 1438656 h 2889504"/>
              <a:gd name="connsiteX26" fmla="*/ 4450080 w 4450080"/>
              <a:gd name="connsiteY26" fmla="*/ 2170176 h 2889504"/>
              <a:gd name="connsiteX27" fmla="*/ 2974848 w 4450080"/>
              <a:gd name="connsiteY27" fmla="*/ 2889504 h 2889504"/>
              <a:gd name="connsiteX28" fmla="*/ 1499616 w 4450080"/>
              <a:gd name="connsiteY28" fmla="*/ 2535936 h 2889504"/>
              <a:gd name="connsiteX29" fmla="*/ 1447800 w 4450080"/>
              <a:gd name="connsiteY29" fmla="*/ 2514600 h 2889504"/>
              <a:gd name="connsiteX30" fmla="*/ 1402080 w 4450080"/>
              <a:gd name="connsiteY30" fmla="*/ 2389632 h 2889504"/>
              <a:gd name="connsiteX31" fmla="*/ 1377696 w 4450080"/>
              <a:gd name="connsiteY31" fmla="*/ 2340864 h 2889504"/>
              <a:gd name="connsiteX32" fmla="*/ 1316736 w 4450080"/>
              <a:gd name="connsiteY32" fmla="*/ 2243328 h 2889504"/>
              <a:gd name="connsiteX33" fmla="*/ 1267968 w 4450080"/>
              <a:gd name="connsiteY33" fmla="*/ 2182368 h 2889504"/>
              <a:gd name="connsiteX34" fmla="*/ 1231392 w 4450080"/>
              <a:gd name="connsiteY34" fmla="*/ 2121408 h 2889504"/>
              <a:gd name="connsiteX35" fmla="*/ 1109472 w 4450080"/>
              <a:gd name="connsiteY35" fmla="*/ 1975104 h 2889504"/>
              <a:gd name="connsiteX36" fmla="*/ 1011936 w 4450080"/>
              <a:gd name="connsiteY36" fmla="*/ 1853184 h 2889504"/>
              <a:gd name="connsiteX37" fmla="*/ 963168 w 4450080"/>
              <a:gd name="connsiteY37" fmla="*/ 1816608 h 2889504"/>
              <a:gd name="connsiteX38" fmla="*/ 993648 w 4450080"/>
              <a:gd name="connsiteY38" fmla="*/ 1847088 h 2889504"/>
              <a:gd name="connsiteX0" fmla="*/ 902208 w 4450080"/>
              <a:gd name="connsiteY0" fmla="*/ 1755648 h 2889504"/>
              <a:gd name="connsiteX1" fmla="*/ 816864 w 4450080"/>
              <a:gd name="connsiteY1" fmla="*/ 1645920 h 2889504"/>
              <a:gd name="connsiteX2" fmla="*/ 768096 w 4450080"/>
              <a:gd name="connsiteY2" fmla="*/ 1560576 h 2889504"/>
              <a:gd name="connsiteX3" fmla="*/ 731520 w 4450080"/>
              <a:gd name="connsiteY3" fmla="*/ 1463040 h 2889504"/>
              <a:gd name="connsiteX4" fmla="*/ 719328 w 4450080"/>
              <a:gd name="connsiteY4" fmla="*/ 1426464 h 2889504"/>
              <a:gd name="connsiteX5" fmla="*/ 621792 w 4450080"/>
              <a:gd name="connsiteY5" fmla="*/ 1231392 h 2889504"/>
              <a:gd name="connsiteX6" fmla="*/ 585216 w 4450080"/>
              <a:gd name="connsiteY6" fmla="*/ 1121664 h 2889504"/>
              <a:gd name="connsiteX7" fmla="*/ 548640 w 4450080"/>
              <a:gd name="connsiteY7" fmla="*/ 1072896 h 2889504"/>
              <a:gd name="connsiteX8" fmla="*/ 1219200 w 4450080"/>
              <a:gd name="connsiteY8" fmla="*/ 2209800 h 2889504"/>
              <a:gd name="connsiteX9" fmla="*/ 463296 w 4450080"/>
              <a:gd name="connsiteY9" fmla="*/ 926592 h 2889504"/>
              <a:gd name="connsiteX10" fmla="*/ 390144 w 4450080"/>
              <a:gd name="connsiteY10" fmla="*/ 719328 h 2889504"/>
              <a:gd name="connsiteX11" fmla="*/ 341376 w 4450080"/>
              <a:gd name="connsiteY11" fmla="*/ 512064 h 2889504"/>
              <a:gd name="connsiteX12" fmla="*/ 329184 w 4450080"/>
              <a:gd name="connsiteY12" fmla="*/ 463296 h 2889504"/>
              <a:gd name="connsiteX13" fmla="*/ 304800 w 4450080"/>
              <a:gd name="connsiteY13" fmla="*/ 316992 h 2889504"/>
              <a:gd name="connsiteX14" fmla="*/ 280416 w 4450080"/>
              <a:gd name="connsiteY14" fmla="*/ 268224 h 2889504"/>
              <a:gd name="connsiteX15" fmla="*/ 219456 w 4450080"/>
              <a:gd name="connsiteY15" fmla="*/ 195072 h 2889504"/>
              <a:gd name="connsiteX16" fmla="*/ 182880 w 4450080"/>
              <a:gd name="connsiteY16" fmla="*/ 170688 h 2889504"/>
              <a:gd name="connsiteX17" fmla="*/ 146304 w 4450080"/>
              <a:gd name="connsiteY17" fmla="*/ 134112 h 2889504"/>
              <a:gd name="connsiteX18" fmla="*/ 73152 w 4450080"/>
              <a:gd name="connsiteY18" fmla="*/ 85344 h 2889504"/>
              <a:gd name="connsiteX19" fmla="*/ 60960 w 4450080"/>
              <a:gd name="connsiteY19" fmla="*/ 48768 h 2889504"/>
              <a:gd name="connsiteX20" fmla="*/ 24384 w 4450080"/>
              <a:gd name="connsiteY20" fmla="*/ 24384 h 2889504"/>
              <a:gd name="connsiteX21" fmla="*/ 0 w 4450080"/>
              <a:gd name="connsiteY21" fmla="*/ 0 h 2889504"/>
              <a:gd name="connsiteX22" fmla="*/ 0 w 4450080"/>
              <a:gd name="connsiteY22" fmla="*/ 0 h 2889504"/>
              <a:gd name="connsiteX23" fmla="*/ 1487424 w 4450080"/>
              <a:gd name="connsiteY23" fmla="*/ 1633728 h 2889504"/>
              <a:gd name="connsiteX24" fmla="*/ 2950464 w 4450080"/>
              <a:gd name="connsiteY24" fmla="*/ 1438656 h 2889504"/>
              <a:gd name="connsiteX25" fmla="*/ 4450080 w 4450080"/>
              <a:gd name="connsiteY25" fmla="*/ 2170176 h 2889504"/>
              <a:gd name="connsiteX26" fmla="*/ 2974848 w 4450080"/>
              <a:gd name="connsiteY26" fmla="*/ 2889504 h 2889504"/>
              <a:gd name="connsiteX27" fmla="*/ 1499616 w 4450080"/>
              <a:gd name="connsiteY27" fmla="*/ 2535936 h 2889504"/>
              <a:gd name="connsiteX28" fmla="*/ 1447800 w 4450080"/>
              <a:gd name="connsiteY28" fmla="*/ 2514600 h 2889504"/>
              <a:gd name="connsiteX29" fmla="*/ 1402080 w 4450080"/>
              <a:gd name="connsiteY29" fmla="*/ 2389632 h 2889504"/>
              <a:gd name="connsiteX30" fmla="*/ 1377696 w 4450080"/>
              <a:gd name="connsiteY30" fmla="*/ 2340864 h 2889504"/>
              <a:gd name="connsiteX31" fmla="*/ 1316736 w 4450080"/>
              <a:gd name="connsiteY31" fmla="*/ 2243328 h 2889504"/>
              <a:gd name="connsiteX32" fmla="*/ 1267968 w 4450080"/>
              <a:gd name="connsiteY32" fmla="*/ 2182368 h 2889504"/>
              <a:gd name="connsiteX33" fmla="*/ 1231392 w 4450080"/>
              <a:gd name="connsiteY33" fmla="*/ 2121408 h 2889504"/>
              <a:gd name="connsiteX34" fmla="*/ 1109472 w 4450080"/>
              <a:gd name="connsiteY34" fmla="*/ 1975104 h 2889504"/>
              <a:gd name="connsiteX35" fmla="*/ 1011936 w 4450080"/>
              <a:gd name="connsiteY35" fmla="*/ 1853184 h 2889504"/>
              <a:gd name="connsiteX36" fmla="*/ 963168 w 4450080"/>
              <a:gd name="connsiteY36" fmla="*/ 1816608 h 2889504"/>
              <a:gd name="connsiteX37" fmla="*/ 993648 w 4450080"/>
              <a:gd name="connsiteY37"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267968 w 4450080"/>
              <a:gd name="connsiteY31" fmla="*/ 2182368 h 2889504"/>
              <a:gd name="connsiteX32" fmla="*/ 1231392 w 4450080"/>
              <a:gd name="connsiteY32" fmla="*/ 2121408 h 2889504"/>
              <a:gd name="connsiteX33" fmla="*/ 1109472 w 4450080"/>
              <a:gd name="connsiteY33" fmla="*/ 1975104 h 2889504"/>
              <a:gd name="connsiteX34" fmla="*/ 1011936 w 4450080"/>
              <a:gd name="connsiteY34" fmla="*/ 1853184 h 2889504"/>
              <a:gd name="connsiteX35" fmla="*/ 963168 w 4450080"/>
              <a:gd name="connsiteY35" fmla="*/ 1816608 h 2889504"/>
              <a:gd name="connsiteX36" fmla="*/ 993648 w 4450080"/>
              <a:gd name="connsiteY36"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267968 w 4450080"/>
              <a:gd name="connsiteY31" fmla="*/ 2182368 h 2889504"/>
              <a:gd name="connsiteX32" fmla="*/ 1109472 w 4450080"/>
              <a:gd name="connsiteY32" fmla="*/ 1975104 h 2889504"/>
              <a:gd name="connsiteX33" fmla="*/ 1011936 w 4450080"/>
              <a:gd name="connsiteY33" fmla="*/ 1853184 h 2889504"/>
              <a:gd name="connsiteX34" fmla="*/ 963168 w 4450080"/>
              <a:gd name="connsiteY34" fmla="*/ 1816608 h 2889504"/>
              <a:gd name="connsiteX35" fmla="*/ 993648 w 4450080"/>
              <a:gd name="connsiteY35"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316736 w 4450080"/>
              <a:gd name="connsiteY30" fmla="*/ 2243328 h 2889504"/>
              <a:gd name="connsiteX31" fmla="*/ 1109472 w 4450080"/>
              <a:gd name="connsiteY31" fmla="*/ 1975104 h 2889504"/>
              <a:gd name="connsiteX32" fmla="*/ 1011936 w 4450080"/>
              <a:gd name="connsiteY32" fmla="*/ 1853184 h 2889504"/>
              <a:gd name="connsiteX33" fmla="*/ 963168 w 4450080"/>
              <a:gd name="connsiteY33" fmla="*/ 1816608 h 2889504"/>
              <a:gd name="connsiteX34" fmla="*/ 993648 w 4450080"/>
              <a:gd name="connsiteY34"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377696 w 4450080"/>
              <a:gd name="connsiteY29" fmla="*/ 2340864 h 2889504"/>
              <a:gd name="connsiteX30" fmla="*/ 1109472 w 4450080"/>
              <a:gd name="connsiteY30" fmla="*/ 1975104 h 2889504"/>
              <a:gd name="connsiteX31" fmla="*/ 1011936 w 4450080"/>
              <a:gd name="connsiteY31" fmla="*/ 1853184 h 2889504"/>
              <a:gd name="connsiteX32" fmla="*/ 963168 w 4450080"/>
              <a:gd name="connsiteY32" fmla="*/ 1816608 h 2889504"/>
              <a:gd name="connsiteX33" fmla="*/ 993648 w 4450080"/>
              <a:gd name="connsiteY33"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402080 w 4450080"/>
              <a:gd name="connsiteY28" fmla="*/ 2389632 h 2889504"/>
              <a:gd name="connsiteX29" fmla="*/ 1109472 w 4450080"/>
              <a:gd name="connsiteY29" fmla="*/ 1975104 h 2889504"/>
              <a:gd name="connsiteX30" fmla="*/ 1011936 w 4450080"/>
              <a:gd name="connsiteY30" fmla="*/ 1853184 h 2889504"/>
              <a:gd name="connsiteX31" fmla="*/ 963168 w 4450080"/>
              <a:gd name="connsiteY31" fmla="*/ 1816608 h 2889504"/>
              <a:gd name="connsiteX32" fmla="*/ 993648 w 4450080"/>
              <a:gd name="connsiteY32"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447800 w 4450080"/>
              <a:gd name="connsiteY27" fmla="*/ 2514600 h 2889504"/>
              <a:gd name="connsiteX28" fmla="*/ 1109472 w 4450080"/>
              <a:gd name="connsiteY28" fmla="*/ 1975104 h 2889504"/>
              <a:gd name="connsiteX29" fmla="*/ 1011936 w 4450080"/>
              <a:gd name="connsiteY29" fmla="*/ 1853184 h 2889504"/>
              <a:gd name="connsiteX30" fmla="*/ 963168 w 4450080"/>
              <a:gd name="connsiteY30" fmla="*/ 1816608 h 2889504"/>
              <a:gd name="connsiteX31" fmla="*/ 993648 w 4450080"/>
              <a:gd name="connsiteY31"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1219200 w 4450080"/>
              <a:gd name="connsiteY7" fmla="*/ 2209800 h 2889504"/>
              <a:gd name="connsiteX8" fmla="*/ 463296 w 4450080"/>
              <a:gd name="connsiteY8" fmla="*/ 926592 h 2889504"/>
              <a:gd name="connsiteX9" fmla="*/ 390144 w 4450080"/>
              <a:gd name="connsiteY9" fmla="*/ 719328 h 2889504"/>
              <a:gd name="connsiteX10" fmla="*/ 341376 w 4450080"/>
              <a:gd name="connsiteY10" fmla="*/ 512064 h 2889504"/>
              <a:gd name="connsiteX11" fmla="*/ 329184 w 4450080"/>
              <a:gd name="connsiteY11" fmla="*/ 463296 h 2889504"/>
              <a:gd name="connsiteX12" fmla="*/ 304800 w 4450080"/>
              <a:gd name="connsiteY12" fmla="*/ 316992 h 2889504"/>
              <a:gd name="connsiteX13" fmla="*/ 280416 w 4450080"/>
              <a:gd name="connsiteY13" fmla="*/ 268224 h 2889504"/>
              <a:gd name="connsiteX14" fmla="*/ 219456 w 4450080"/>
              <a:gd name="connsiteY14" fmla="*/ 195072 h 2889504"/>
              <a:gd name="connsiteX15" fmla="*/ 182880 w 4450080"/>
              <a:gd name="connsiteY15" fmla="*/ 170688 h 2889504"/>
              <a:gd name="connsiteX16" fmla="*/ 146304 w 4450080"/>
              <a:gd name="connsiteY16" fmla="*/ 134112 h 2889504"/>
              <a:gd name="connsiteX17" fmla="*/ 73152 w 4450080"/>
              <a:gd name="connsiteY17" fmla="*/ 85344 h 2889504"/>
              <a:gd name="connsiteX18" fmla="*/ 60960 w 4450080"/>
              <a:gd name="connsiteY18" fmla="*/ 48768 h 2889504"/>
              <a:gd name="connsiteX19" fmla="*/ 24384 w 4450080"/>
              <a:gd name="connsiteY19" fmla="*/ 24384 h 2889504"/>
              <a:gd name="connsiteX20" fmla="*/ 0 w 4450080"/>
              <a:gd name="connsiteY20" fmla="*/ 0 h 2889504"/>
              <a:gd name="connsiteX21" fmla="*/ 0 w 4450080"/>
              <a:gd name="connsiteY21" fmla="*/ 0 h 2889504"/>
              <a:gd name="connsiteX22" fmla="*/ 1487424 w 4450080"/>
              <a:gd name="connsiteY22" fmla="*/ 1633728 h 2889504"/>
              <a:gd name="connsiteX23" fmla="*/ 2950464 w 4450080"/>
              <a:gd name="connsiteY23" fmla="*/ 1438656 h 2889504"/>
              <a:gd name="connsiteX24" fmla="*/ 4450080 w 4450080"/>
              <a:gd name="connsiteY24" fmla="*/ 2170176 h 2889504"/>
              <a:gd name="connsiteX25" fmla="*/ 2974848 w 4450080"/>
              <a:gd name="connsiteY25" fmla="*/ 2889504 h 2889504"/>
              <a:gd name="connsiteX26" fmla="*/ 1499616 w 4450080"/>
              <a:gd name="connsiteY26" fmla="*/ 2535936 h 2889504"/>
              <a:gd name="connsiteX27" fmla="*/ 1109472 w 4450080"/>
              <a:gd name="connsiteY27" fmla="*/ 1975104 h 2889504"/>
              <a:gd name="connsiteX28" fmla="*/ 1011936 w 4450080"/>
              <a:gd name="connsiteY28" fmla="*/ 1853184 h 2889504"/>
              <a:gd name="connsiteX29" fmla="*/ 963168 w 4450080"/>
              <a:gd name="connsiteY29" fmla="*/ 1816608 h 2889504"/>
              <a:gd name="connsiteX30" fmla="*/ 993648 w 4450080"/>
              <a:gd name="connsiteY30"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463296 w 4450080"/>
              <a:gd name="connsiteY7" fmla="*/ 926592 h 2889504"/>
              <a:gd name="connsiteX8" fmla="*/ 390144 w 4450080"/>
              <a:gd name="connsiteY8" fmla="*/ 719328 h 2889504"/>
              <a:gd name="connsiteX9" fmla="*/ 341376 w 4450080"/>
              <a:gd name="connsiteY9" fmla="*/ 512064 h 2889504"/>
              <a:gd name="connsiteX10" fmla="*/ 329184 w 4450080"/>
              <a:gd name="connsiteY10" fmla="*/ 463296 h 2889504"/>
              <a:gd name="connsiteX11" fmla="*/ 304800 w 4450080"/>
              <a:gd name="connsiteY11" fmla="*/ 316992 h 2889504"/>
              <a:gd name="connsiteX12" fmla="*/ 280416 w 4450080"/>
              <a:gd name="connsiteY12" fmla="*/ 268224 h 2889504"/>
              <a:gd name="connsiteX13" fmla="*/ 219456 w 4450080"/>
              <a:gd name="connsiteY13" fmla="*/ 195072 h 2889504"/>
              <a:gd name="connsiteX14" fmla="*/ 182880 w 4450080"/>
              <a:gd name="connsiteY14" fmla="*/ 170688 h 2889504"/>
              <a:gd name="connsiteX15" fmla="*/ 146304 w 4450080"/>
              <a:gd name="connsiteY15" fmla="*/ 134112 h 2889504"/>
              <a:gd name="connsiteX16" fmla="*/ 73152 w 4450080"/>
              <a:gd name="connsiteY16" fmla="*/ 85344 h 2889504"/>
              <a:gd name="connsiteX17" fmla="*/ 60960 w 4450080"/>
              <a:gd name="connsiteY17" fmla="*/ 48768 h 2889504"/>
              <a:gd name="connsiteX18" fmla="*/ 24384 w 4450080"/>
              <a:gd name="connsiteY18" fmla="*/ 24384 h 2889504"/>
              <a:gd name="connsiteX19" fmla="*/ 0 w 4450080"/>
              <a:gd name="connsiteY19" fmla="*/ 0 h 2889504"/>
              <a:gd name="connsiteX20" fmla="*/ 0 w 4450080"/>
              <a:gd name="connsiteY20" fmla="*/ 0 h 2889504"/>
              <a:gd name="connsiteX21" fmla="*/ 1487424 w 4450080"/>
              <a:gd name="connsiteY21" fmla="*/ 1633728 h 2889504"/>
              <a:gd name="connsiteX22" fmla="*/ 2950464 w 4450080"/>
              <a:gd name="connsiteY22" fmla="*/ 1438656 h 2889504"/>
              <a:gd name="connsiteX23" fmla="*/ 4450080 w 4450080"/>
              <a:gd name="connsiteY23" fmla="*/ 2170176 h 2889504"/>
              <a:gd name="connsiteX24" fmla="*/ 2974848 w 4450080"/>
              <a:gd name="connsiteY24" fmla="*/ 2889504 h 2889504"/>
              <a:gd name="connsiteX25" fmla="*/ 1499616 w 4450080"/>
              <a:gd name="connsiteY25" fmla="*/ 2535936 h 2889504"/>
              <a:gd name="connsiteX26" fmla="*/ 1109472 w 4450080"/>
              <a:gd name="connsiteY26" fmla="*/ 1975104 h 2889504"/>
              <a:gd name="connsiteX27" fmla="*/ 1011936 w 4450080"/>
              <a:gd name="connsiteY27" fmla="*/ 1853184 h 2889504"/>
              <a:gd name="connsiteX28" fmla="*/ 963168 w 4450080"/>
              <a:gd name="connsiteY28" fmla="*/ 1816608 h 2889504"/>
              <a:gd name="connsiteX29" fmla="*/ 993648 w 4450080"/>
              <a:gd name="connsiteY29"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719328 w 4450080"/>
              <a:gd name="connsiteY3" fmla="*/ 1426464 h 2889504"/>
              <a:gd name="connsiteX4" fmla="*/ 621792 w 4450080"/>
              <a:gd name="connsiteY4" fmla="*/ 1231392 h 2889504"/>
              <a:gd name="connsiteX5" fmla="*/ 585216 w 4450080"/>
              <a:gd name="connsiteY5" fmla="*/ 1121664 h 2889504"/>
              <a:gd name="connsiteX6" fmla="*/ 548640 w 4450080"/>
              <a:gd name="connsiteY6" fmla="*/ 1072896 h 2889504"/>
              <a:gd name="connsiteX7" fmla="*/ 463296 w 4450080"/>
              <a:gd name="connsiteY7" fmla="*/ 926592 h 2889504"/>
              <a:gd name="connsiteX8" fmla="*/ 390144 w 4450080"/>
              <a:gd name="connsiteY8" fmla="*/ 719328 h 2889504"/>
              <a:gd name="connsiteX9" fmla="*/ 341376 w 4450080"/>
              <a:gd name="connsiteY9" fmla="*/ 512064 h 2889504"/>
              <a:gd name="connsiteX10" fmla="*/ 329184 w 4450080"/>
              <a:gd name="connsiteY10" fmla="*/ 463296 h 2889504"/>
              <a:gd name="connsiteX11" fmla="*/ 304800 w 4450080"/>
              <a:gd name="connsiteY11" fmla="*/ 316992 h 2889504"/>
              <a:gd name="connsiteX12" fmla="*/ 280416 w 4450080"/>
              <a:gd name="connsiteY12" fmla="*/ 268224 h 2889504"/>
              <a:gd name="connsiteX13" fmla="*/ 219456 w 4450080"/>
              <a:gd name="connsiteY13" fmla="*/ 195072 h 2889504"/>
              <a:gd name="connsiteX14" fmla="*/ 182880 w 4450080"/>
              <a:gd name="connsiteY14" fmla="*/ 170688 h 2889504"/>
              <a:gd name="connsiteX15" fmla="*/ 146304 w 4450080"/>
              <a:gd name="connsiteY15" fmla="*/ 134112 h 2889504"/>
              <a:gd name="connsiteX16" fmla="*/ 73152 w 4450080"/>
              <a:gd name="connsiteY16" fmla="*/ 85344 h 2889504"/>
              <a:gd name="connsiteX17" fmla="*/ 60960 w 4450080"/>
              <a:gd name="connsiteY17" fmla="*/ 48768 h 2889504"/>
              <a:gd name="connsiteX18" fmla="*/ 24384 w 4450080"/>
              <a:gd name="connsiteY18" fmla="*/ 24384 h 2889504"/>
              <a:gd name="connsiteX19" fmla="*/ 0 w 4450080"/>
              <a:gd name="connsiteY19" fmla="*/ 0 h 2889504"/>
              <a:gd name="connsiteX20" fmla="*/ 0 w 4450080"/>
              <a:gd name="connsiteY20" fmla="*/ 0 h 2889504"/>
              <a:gd name="connsiteX21" fmla="*/ 1487424 w 4450080"/>
              <a:gd name="connsiteY21" fmla="*/ 1633728 h 2889504"/>
              <a:gd name="connsiteX22" fmla="*/ 2950464 w 4450080"/>
              <a:gd name="connsiteY22" fmla="*/ 1438656 h 2889504"/>
              <a:gd name="connsiteX23" fmla="*/ 4450080 w 4450080"/>
              <a:gd name="connsiteY23" fmla="*/ 2170176 h 2889504"/>
              <a:gd name="connsiteX24" fmla="*/ 2974848 w 4450080"/>
              <a:gd name="connsiteY24" fmla="*/ 2889504 h 2889504"/>
              <a:gd name="connsiteX25" fmla="*/ 1499616 w 4450080"/>
              <a:gd name="connsiteY25" fmla="*/ 2535936 h 2889504"/>
              <a:gd name="connsiteX26" fmla="*/ 1109472 w 4450080"/>
              <a:gd name="connsiteY26" fmla="*/ 1975104 h 2889504"/>
              <a:gd name="connsiteX27" fmla="*/ 1011936 w 4450080"/>
              <a:gd name="connsiteY27" fmla="*/ 1853184 h 2889504"/>
              <a:gd name="connsiteX28" fmla="*/ 993648 w 4450080"/>
              <a:gd name="connsiteY28"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85216 w 4450080"/>
              <a:gd name="connsiteY4" fmla="*/ 1121664 h 2889504"/>
              <a:gd name="connsiteX5" fmla="*/ 548640 w 4450080"/>
              <a:gd name="connsiteY5" fmla="*/ 1072896 h 2889504"/>
              <a:gd name="connsiteX6" fmla="*/ 463296 w 4450080"/>
              <a:gd name="connsiteY6" fmla="*/ 926592 h 2889504"/>
              <a:gd name="connsiteX7" fmla="*/ 390144 w 4450080"/>
              <a:gd name="connsiteY7" fmla="*/ 719328 h 2889504"/>
              <a:gd name="connsiteX8" fmla="*/ 341376 w 4450080"/>
              <a:gd name="connsiteY8" fmla="*/ 512064 h 2889504"/>
              <a:gd name="connsiteX9" fmla="*/ 329184 w 4450080"/>
              <a:gd name="connsiteY9" fmla="*/ 463296 h 2889504"/>
              <a:gd name="connsiteX10" fmla="*/ 304800 w 4450080"/>
              <a:gd name="connsiteY10" fmla="*/ 316992 h 2889504"/>
              <a:gd name="connsiteX11" fmla="*/ 280416 w 4450080"/>
              <a:gd name="connsiteY11" fmla="*/ 268224 h 2889504"/>
              <a:gd name="connsiteX12" fmla="*/ 219456 w 4450080"/>
              <a:gd name="connsiteY12" fmla="*/ 195072 h 2889504"/>
              <a:gd name="connsiteX13" fmla="*/ 182880 w 4450080"/>
              <a:gd name="connsiteY13" fmla="*/ 170688 h 2889504"/>
              <a:gd name="connsiteX14" fmla="*/ 146304 w 4450080"/>
              <a:gd name="connsiteY14" fmla="*/ 134112 h 2889504"/>
              <a:gd name="connsiteX15" fmla="*/ 73152 w 4450080"/>
              <a:gd name="connsiteY15" fmla="*/ 85344 h 2889504"/>
              <a:gd name="connsiteX16" fmla="*/ 60960 w 4450080"/>
              <a:gd name="connsiteY16" fmla="*/ 48768 h 2889504"/>
              <a:gd name="connsiteX17" fmla="*/ 24384 w 4450080"/>
              <a:gd name="connsiteY17" fmla="*/ 24384 h 2889504"/>
              <a:gd name="connsiteX18" fmla="*/ 0 w 4450080"/>
              <a:gd name="connsiteY18" fmla="*/ 0 h 2889504"/>
              <a:gd name="connsiteX19" fmla="*/ 0 w 4450080"/>
              <a:gd name="connsiteY19" fmla="*/ 0 h 2889504"/>
              <a:gd name="connsiteX20" fmla="*/ 1487424 w 4450080"/>
              <a:gd name="connsiteY20" fmla="*/ 1633728 h 2889504"/>
              <a:gd name="connsiteX21" fmla="*/ 2950464 w 4450080"/>
              <a:gd name="connsiteY21" fmla="*/ 1438656 h 2889504"/>
              <a:gd name="connsiteX22" fmla="*/ 4450080 w 4450080"/>
              <a:gd name="connsiteY22" fmla="*/ 2170176 h 2889504"/>
              <a:gd name="connsiteX23" fmla="*/ 2974848 w 4450080"/>
              <a:gd name="connsiteY23" fmla="*/ 2889504 h 2889504"/>
              <a:gd name="connsiteX24" fmla="*/ 1499616 w 4450080"/>
              <a:gd name="connsiteY24" fmla="*/ 2535936 h 2889504"/>
              <a:gd name="connsiteX25" fmla="*/ 1109472 w 4450080"/>
              <a:gd name="connsiteY25" fmla="*/ 1975104 h 2889504"/>
              <a:gd name="connsiteX26" fmla="*/ 1011936 w 4450080"/>
              <a:gd name="connsiteY26" fmla="*/ 1853184 h 2889504"/>
              <a:gd name="connsiteX27" fmla="*/ 993648 w 4450080"/>
              <a:gd name="connsiteY27"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90144 w 4450080"/>
              <a:gd name="connsiteY6" fmla="*/ 719328 h 2889504"/>
              <a:gd name="connsiteX7" fmla="*/ 341376 w 4450080"/>
              <a:gd name="connsiteY7" fmla="*/ 512064 h 2889504"/>
              <a:gd name="connsiteX8" fmla="*/ 329184 w 4450080"/>
              <a:gd name="connsiteY8" fmla="*/ 463296 h 2889504"/>
              <a:gd name="connsiteX9" fmla="*/ 304800 w 4450080"/>
              <a:gd name="connsiteY9" fmla="*/ 316992 h 2889504"/>
              <a:gd name="connsiteX10" fmla="*/ 280416 w 4450080"/>
              <a:gd name="connsiteY10" fmla="*/ 268224 h 2889504"/>
              <a:gd name="connsiteX11" fmla="*/ 219456 w 4450080"/>
              <a:gd name="connsiteY11" fmla="*/ 195072 h 2889504"/>
              <a:gd name="connsiteX12" fmla="*/ 182880 w 4450080"/>
              <a:gd name="connsiteY12" fmla="*/ 170688 h 2889504"/>
              <a:gd name="connsiteX13" fmla="*/ 146304 w 4450080"/>
              <a:gd name="connsiteY13" fmla="*/ 134112 h 2889504"/>
              <a:gd name="connsiteX14" fmla="*/ 73152 w 4450080"/>
              <a:gd name="connsiteY14" fmla="*/ 85344 h 2889504"/>
              <a:gd name="connsiteX15" fmla="*/ 60960 w 4450080"/>
              <a:gd name="connsiteY15" fmla="*/ 48768 h 2889504"/>
              <a:gd name="connsiteX16" fmla="*/ 24384 w 4450080"/>
              <a:gd name="connsiteY16" fmla="*/ 24384 h 2889504"/>
              <a:gd name="connsiteX17" fmla="*/ 0 w 4450080"/>
              <a:gd name="connsiteY17" fmla="*/ 0 h 2889504"/>
              <a:gd name="connsiteX18" fmla="*/ 0 w 4450080"/>
              <a:gd name="connsiteY18" fmla="*/ 0 h 2889504"/>
              <a:gd name="connsiteX19" fmla="*/ 1487424 w 4450080"/>
              <a:gd name="connsiteY19" fmla="*/ 1633728 h 2889504"/>
              <a:gd name="connsiteX20" fmla="*/ 2950464 w 4450080"/>
              <a:gd name="connsiteY20" fmla="*/ 1438656 h 2889504"/>
              <a:gd name="connsiteX21" fmla="*/ 4450080 w 4450080"/>
              <a:gd name="connsiteY21" fmla="*/ 2170176 h 2889504"/>
              <a:gd name="connsiteX22" fmla="*/ 2974848 w 4450080"/>
              <a:gd name="connsiteY22" fmla="*/ 2889504 h 2889504"/>
              <a:gd name="connsiteX23" fmla="*/ 1499616 w 4450080"/>
              <a:gd name="connsiteY23" fmla="*/ 2535936 h 2889504"/>
              <a:gd name="connsiteX24" fmla="*/ 1109472 w 4450080"/>
              <a:gd name="connsiteY24" fmla="*/ 1975104 h 2889504"/>
              <a:gd name="connsiteX25" fmla="*/ 1011936 w 4450080"/>
              <a:gd name="connsiteY25" fmla="*/ 1853184 h 2889504"/>
              <a:gd name="connsiteX26" fmla="*/ 993648 w 4450080"/>
              <a:gd name="connsiteY26"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41376 w 4450080"/>
              <a:gd name="connsiteY6" fmla="*/ 512064 h 2889504"/>
              <a:gd name="connsiteX7" fmla="*/ 329184 w 4450080"/>
              <a:gd name="connsiteY7" fmla="*/ 463296 h 2889504"/>
              <a:gd name="connsiteX8" fmla="*/ 304800 w 4450080"/>
              <a:gd name="connsiteY8" fmla="*/ 316992 h 2889504"/>
              <a:gd name="connsiteX9" fmla="*/ 280416 w 4450080"/>
              <a:gd name="connsiteY9" fmla="*/ 268224 h 2889504"/>
              <a:gd name="connsiteX10" fmla="*/ 219456 w 4450080"/>
              <a:gd name="connsiteY10" fmla="*/ 195072 h 2889504"/>
              <a:gd name="connsiteX11" fmla="*/ 182880 w 4450080"/>
              <a:gd name="connsiteY11" fmla="*/ 170688 h 2889504"/>
              <a:gd name="connsiteX12" fmla="*/ 146304 w 4450080"/>
              <a:gd name="connsiteY12" fmla="*/ 134112 h 2889504"/>
              <a:gd name="connsiteX13" fmla="*/ 73152 w 4450080"/>
              <a:gd name="connsiteY13" fmla="*/ 85344 h 2889504"/>
              <a:gd name="connsiteX14" fmla="*/ 60960 w 4450080"/>
              <a:gd name="connsiteY14" fmla="*/ 48768 h 2889504"/>
              <a:gd name="connsiteX15" fmla="*/ 24384 w 4450080"/>
              <a:gd name="connsiteY15" fmla="*/ 24384 h 2889504"/>
              <a:gd name="connsiteX16" fmla="*/ 0 w 4450080"/>
              <a:gd name="connsiteY16" fmla="*/ 0 h 2889504"/>
              <a:gd name="connsiteX17" fmla="*/ 0 w 4450080"/>
              <a:gd name="connsiteY17" fmla="*/ 0 h 2889504"/>
              <a:gd name="connsiteX18" fmla="*/ 1487424 w 4450080"/>
              <a:gd name="connsiteY18" fmla="*/ 1633728 h 2889504"/>
              <a:gd name="connsiteX19" fmla="*/ 2950464 w 4450080"/>
              <a:gd name="connsiteY19" fmla="*/ 1438656 h 2889504"/>
              <a:gd name="connsiteX20" fmla="*/ 4450080 w 4450080"/>
              <a:gd name="connsiteY20" fmla="*/ 2170176 h 2889504"/>
              <a:gd name="connsiteX21" fmla="*/ 2974848 w 4450080"/>
              <a:gd name="connsiteY21" fmla="*/ 2889504 h 2889504"/>
              <a:gd name="connsiteX22" fmla="*/ 1499616 w 4450080"/>
              <a:gd name="connsiteY22" fmla="*/ 2535936 h 2889504"/>
              <a:gd name="connsiteX23" fmla="*/ 1109472 w 4450080"/>
              <a:gd name="connsiteY23" fmla="*/ 1975104 h 2889504"/>
              <a:gd name="connsiteX24" fmla="*/ 1011936 w 4450080"/>
              <a:gd name="connsiteY24" fmla="*/ 1853184 h 2889504"/>
              <a:gd name="connsiteX25" fmla="*/ 993648 w 4450080"/>
              <a:gd name="connsiteY25"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41376 w 4450080"/>
              <a:gd name="connsiteY6" fmla="*/ 512064 h 2889504"/>
              <a:gd name="connsiteX7" fmla="*/ 304800 w 4450080"/>
              <a:gd name="connsiteY7" fmla="*/ 316992 h 2889504"/>
              <a:gd name="connsiteX8" fmla="*/ 280416 w 4450080"/>
              <a:gd name="connsiteY8" fmla="*/ 268224 h 2889504"/>
              <a:gd name="connsiteX9" fmla="*/ 219456 w 4450080"/>
              <a:gd name="connsiteY9" fmla="*/ 195072 h 2889504"/>
              <a:gd name="connsiteX10" fmla="*/ 182880 w 4450080"/>
              <a:gd name="connsiteY10" fmla="*/ 170688 h 2889504"/>
              <a:gd name="connsiteX11" fmla="*/ 146304 w 4450080"/>
              <a:gd name="connsiteY11" fmla="*/ 134112 h 2889504"/>
              <a:gd name="connsiteX12" fmla="*/ 73152 w 4450080"/>
              <a:gd name="connsiteY12" fmla="*/ 85344 h 2889504"/>
              <a:gd name="connsiteX13" fmla="*/ 60960 w 4450080"/>
              <a:gd name="connsiteY13" fmla="*/ 48768 h 2889504"/>
              <a:gd name="connsiteX14" fmla="*/ 24384 w 4450080"/>
              <a:gd name="connsiteY14" fmla="*/ 24384 h 2889504"/>
              <a:gd name="connsiteX15" fmla="*/ 0 w 4450080"/>
              <a:gd name="connsiteY15" fmla="*/ 0 h 2889504"/>
              <a:gd name="connsiteX16" fmla="*/ 0 w 4450080"/>
              <a:gd name="connsiteY16" fmla="*/ 0 h 2889504"/>
              <a:gd name="connsiteX17" fmla="*/ 1487424 w 4450080"/>
              <a:gd name="connsiteY17" fmla="*/ 1633728 h 2889504"/>
              <a:gd name="connsiteX18" fmla="*/ 2950464 w 4450080"/>
              <a:gd name="connsiteY18" fmla="*/ 1438656 h 2889504"/>
              <a:gd name="connsiteX19" fmla="*/ 4450080 w 4450080"/>
              <a:gd name="connsiteY19" fmla="*/ 2170176 h 2889504"/>
              <a:gd name="connsiteX20" fmla="*/ 2974848 w 4450080"/>
              <a:gd name="connsiteY20" fmla="*/ 2889504 h 2889504"/>
              <a:gd name="connsiteX21" fmla="*/ 1499616 w 4450080"/>
              <a:gd name="connsiteY21" fmla="*/ 2535936 h 2889504"/>
              <a:gd name="connsiteX22" fmla="*/ 1109472 w 4450080"/>
              <a:gd name="connsiteY22" fmla="*/ 1975104 h 2889504"/>
              <a:gd name="connsiteX23" fmla="*/ 1011936 w 4450080"/>
              <a:gd name="connsiteY23" fmla="*/ 1853184 h 2889504"/>
              <a:gd name="connsiteX24" fmla="*/ 993648 w 4450080"/>
              <a:gd name="connsiteY24"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04800 w 4450080"/>
              <a:gd name="connsiteY6" fmla="*/ 316992 h 2889504"/>
              <a:gd name="connsiteX7" fmla="*/ 280416 w 4450080"/>
              <a:gd name="connsiteY7" fmla="*/ 268224 h 2889504"/>
              <a:gd name="connsiteX8" fmla="*/ 219456 w 4450080"/>
              <a:gd name="connsiteY8" fmla="*/ 195072 h 2889504"/>
              <a:gd name="connsiteX9" fmla="*/ 182880 w 4450080"/>
              <a:gd name="connsiteY9" fmla="*/ 170688 h 2889504"/>
              <a:gd name="connsiteX10" fmla="*/ 146304 w 4450080"/>
              <a:gd name="connsiteY10" fmla="*/ 134112 h 2889504"/>
              <a:gd name="connsiteX11" fmla="*/ 73152 w 4450080"/>
              <a:gd name="connsiteY11" fmla="*/ 85344 h 2889504"/>
              <a:gd name="connsiteX12" fmla="*/ 60960 w 4450080"/>
              <a:gd name="connsiteY12" fmla="*/ 48768 h 2889504"/>
              <a:gd name="connsiteX13" fmla="*/ 24384 w 4450080"/>
              <a:gd name="connsiteY13" fmla="*/ 24384 h 2889504"/>
              <a:gd name="connsiteX14" fmla="*/ 0 w 4450080"/>
              <a:gd name="connsiteY14" fmla="*/ 0 h 2889504"/>
              <a:gd name="connsiteX15" fmla="*/ 0 w 4450080"/>
              <a:gd name="connsiteY15" fmla="*/ 0 h 2889504"/>
              <a:gd name="connsiteX16" fmla="*/ 1487424 w 4450080"/>
              <a:gd name="connsiteY16" fmla="*/ 1633728 h 2889504"/>
              <a:gd name="connsiteX17" fmla="*/ 2950464 w 4450080"/>
              <a:gd name="connsiteY17" fmla="*/ 1438656 h 2889504"/>
              <a:gd name="connsiteX18" fmla="*/ 4450080 w 4450080"/>
              <a:gd name="connsiteY18" fmla="*/ 2170176 h 2889504"/>
              <a:gd name="connsiteX19" fmla="*/ 2974848 w 4450080"/>
              <a:gd name="connsiteY19" fmla="*/ 2889504 h 2889504"/>
              <a:gd name="connsiteX20" fmla="*/ 1499616 w 4450080"/>
              <a:gd name="connsiteY20" fmla="*/ 2535936 h 2889504"/>
              <a:gd name="connsiteX21" fmla="*/ 1109472 w 4450080"/>
              <a:gd name="connsiteY21" fmla="*/ 1975104 h 2889504"/>
              <a:gd name="connsiteX22" fmla="*/ 1011936 w 4450080"/>
              <a:gd name="connsiteY22" fmla="*/ 1853184 h 2889504"/>
              <a:gd name="connsiteX23" fmla="*/ 993648 w 4450080"/>
              <a:gd name="connsiteY23"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304800 w 4450080"/>
              <a:gd name="connsiteY6" fmla="*/ 316992 h 2889504"/>
              <a:gd name="connsiteX7" fmla="*/ 219456 w 4450080"/>
              <a:gd name="connsiteY7" fmla="*/ 195072 h 2889504"/>
              <a:gd name="connsiteX8" fmla="*/ 182880 w 4450080"/>
              <a:gd name="connsiteY8" fmla="*/ 170688 h 2889504"/>
              <a:gd name="connsiteX9" fmla="*/ 146304 w 4450080"/>
              <a:gd name="connsiteY9" fmla="*/ 134112 h 2889504"/>
              <a:gd name="connsiteX10" fmla="*/ 73152 w 4450080"/>
              <a:gd name="connsiteY10" fmla="*/ 85344 h 2889504"/>
              <a:gd name="connsiteX11" fmla="*/ 60960 w 4450080"/>
              <a:gd name="connsiteY11" fmla="*/ 48768 h 2889504"/>
              <a:gd name="connsiteX12" fmla="*/ 24384 w 4450080"/>
              <a:gd name="connsiteY12" fmla="*/ 24384 h 2889504"/>
              <a:gd name="connsiteX13" fmla="*/ 0 w 4450080"/>
              <a:gd name="connsiteY13" fmla="*/ 0 h 2889504"/>
              <a:gd name="connsiteX14" fmla="*/ 0 w 4450080"/>
              <a:gd name="connsiteY14" fmla="*/ 0 h 2889504"/>
              <a:gd name="connsiteX15" fmla="*/ 1487424 w 4450080"/>
              <a:gd name="connsiteY15" fmla="*/ 1633728 h 2889504"/>
              <a:gd name="connsiteX16" fmla="*/ 2950464 w 4450080"/>
              <a:gd name="connsiteY16" fmla="*/ 1438656 h 2889504"/>
              <a:gd name="connsiteX17" fmla="*/ 4450080 w 4450080"/>
              <a:gd name="connsiteY17" fmla="*/ 2170176 h 2889504"/>
              <a:gd name="connsiteX18" fmla="*/ 2974848 w 4450080"/>
              <a:gd name="connsiteY18" fmla="*/ 2889504 h 2889504"/>
              <a:gd name="connsiteX19" fmla="*/ 1499616 w 4450080"/>
              <a:gd name="connsiteY19" fmla="*/ 2535936 h 2889504"/>
              <a:gd name="connsiteX20" fmla="*/ 1109472 w 4450080"/>
              <a:gd name="connsiteY20" fmla="*/ 1975104 h 2889504"/>
              <a:gd name="connsiteX21" fmla="*/ 1011936 w 4450080"/>
              <a:gd name="connsiteY21" fmla="*/ 1853184 h 2889504"/>
              <a:gd name="connsiteX22" fmla="*/ 993648 w 4450080"/>
              <a:gd name="connsiteY22"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219456 w 4450080"/>
              <a:gd name="connsiteY6" fmla="*/ 195072 h 2889504"/>
              <a:gd name="connsiteX7" fmla="*/ 182880 w 4450080"/>
              <a:gd name="connsiteY7" fmla="*/ 170688 h 2889504"/>
              <a:gd name="connsiteX8" fmla="*/ 146304 w 4450080"/>
              <a:gd name="connsiteY8" fmla="*/ 134112 h 2889504"/>
              <a:gd name="connsiteX9" fmla="*/ 73152 w 4450080"/>
              <a:gd name="connsiteY9" fmla="*/ 85344 h 2889504"/>
              <a:gd name="connsiteX10" fmla="*/ 60960 w 4450080"/>
              <a:gd name="connsiteY10" fmla="*/ 48768 h 2889504"/>
              <a:gd name="connsiteX11" fmla="*/ 24384 w 4450080"/>
              <a:gd name="connsiteY11" fmla="*/ 24384 h 2889504"/>
              <a:gd name="connsiteX12" fmla="*/ 0 w 4450080"/>
              <a:gd name="connsiteY12" fmla="*/ 0 h 2889504"/>
              <a:gd name="connsiteX13" fmla="*/ 0 w 4450080"/>
              <a:gd name="connsiteY13" fmla="*/ 0 h 2889504"/>
              <a:gd name="connsiteX14" fmla="*/ 1487424 w 4450080"/>
              <a:gd name="connsiteY14" fmla="*/ 1633728 h 2889504"/>
              <a:gd name="connsiteX15" fmla="*/ 2950464 w 4450080"/>
              <a:gd name="connsiteY15" fmla="*/ 1438656 h 2889504"/>
              <a:gd name="connsiteX16" fmla="*/ 4450080 w 4450080"/>
              <a:gd name="connsiteY16" fmla="*/ 2170176 h 2889504"/>
              <a:gd name="connsiteX17" fmla="*/ 2974848 w 4450080"/>
              <a:gd name="connsiteY17" fmla="*/ 2889504 h 2889504"/>
              <a:gd name="connsiteX18" fmla="*/ 1499616 w 4450080"/>
              <a:gd name="connsiteY18" fmla="*/ 2535936 h 2889504"/>
              <a:gd name="connsiteX19" fmla="*/ 1109472 w 4450080"/>
              <a:gd name="connsiteY19" fmla="*/ 1975104 h 2889504"/>
              <a:gd name="connsiteX20" fmla="*/ 1011936 w 4450080"/>
              <a:gd name="connsiteY20" fmla="*/ 1853184 h 2889504"/>
              <a:gd name="connsiteX21" fmla="*/ 993648 w 4450080"/>
              <a:gd name="connsiteY21" fmla="*/ 1847088 h 2889504"/>
              <a:gd name="connsiteX0" fmla="*/ 902208 w 4450080"/>
              <a:gd name="connsiteY0" fmla="*/ 1755648 h 2889504"/>
              <a:gd name="connsiteX1" fmla="*/ 816864 w 4450080"/>
              <a:gd name="connsiteY1" fmla="*/ 1645920 h 2889504"/>
              <a:gd name="connsiteX2" fmla="*/ 731520 w 4450080"/>
              <a:gd name="connsiteY2" fmla="*/ 1463040 h 2889504"/>
              <a:gd name="connsiteX3" fmla="*/ 621792 w 4450080"/>
              <a:gd name="connsiteY3" fmla="*/ 1231392 h 2889504"/>
              <a:gd name="connsiteX4" fmla="*/ 548640 w 4450080"/>
              <a:gd name="connsiteY4" fmla="*/ 1072896 h 2889504"/>
              <a:gd name="connsiteX5" fmla="*/ 463296 w 4450080"/>
              <a:gd name="connsiteY5" fmla="*/ 926592 h 2889504"/>
              <a:gd name="connsiteX6" fmla="*/ 219456 w 4450080"/>
              <a:gd name="connsiteY6" fmla="*/ 195072 h 2889504"/>
              <a:gd name="connsiteX7" fmla="*/ 146304 w 4450080"/>
              <a:gd name="connsiteY7" fmla="*/ 134112 h 2889504"/>
              <a:gd name="connsiteX8" fmla="*/ 73152 w 4450080"/>
              <a:gd name="connsiteY8" fmla="*/ 85344 h 2889504"/>
              <a:gd name="connsiteX9" fmla="*/ 60960 w 4450080"/>
              <a:gd name="connsiteY9" fmla="*/ 48768 h 2889504"/>
              <a:gd name="connsiteX10" fmla="*/ 24384 w 4450080"/>
              <a:gd name="connsiteY10" fmla="*/ 24384 h 2889504"/>
              <a:gd name="connsiteX11" fmla="*/ 0 w 4450080"/>
              <a:gd name="connsiteY11" fmla="*/ 0 h 2889504"/>
              <a:gd name="connsiteX12" fmla="*/ 0 w 4450080"/>
              <a:gd name="connsiteY12" fmla="*/ 0 h 2889504"/>
              <a:gd name="connsiteX13" fmla="*/ 1487424 w 4450080"/>
              <a:gd name="connsiteY13" fmla="*/ 1633728 h 2889504"/>
              <a:gd name="connsiteX14" fmla="*/ 2950464 w 4450080"/>
              <a:gd name="connsiteY14" fmla="*/ 1438656 h 2889504"/>
              <a:gd name="connsiteX15" fmla="*/ 4450080 w 4450080"/>
              <a:gd name="connsiteY15" fmla="*/ 2170176 h 2889504"/>
              <a:gd name="connsiteX16" fmla="*/ 2974848 w 4450080"/>
              <a:gd name="connsiteY16" fmla="*/ 2889504 h 2889504"/>
              <a:gd name="connsiteX17" fmla="*/ 1499616 w 4450080"/>
              <a:gd name="connsiteY17" fmla="*/ 2535936 h 2889504"/>
              <a:gd name="connsiteX18" fmla="*/ 1109472 w 4450080"/>
              <a:gd name="connsiteY18" fmla="*/ 1975104 h 2889504"/>
              <a:gd name="connsiteX19" fmla="*/ 1011936 w 4450080"/>
              <a:gd name="connsiteY19" fmla="*/ 1853184 h 2889504"/>
              <a:gd name="connsiteX20" fmla="*/ 993648 w 4450080"/>
              <a:gd name="connsiteY20" fmla="*/ 1847088 h 288950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113792 w 4502912"/>
              <a:gd name="connsiteY9" fmla="*/ 180848 h 3021584"/>
              <a:gd name="connsiteX10" fmla="*/ 77216 w 4502912"/>
              <a:gd name="connsiteY10" fmla="*/ 156464 h 3021584"/>
              <a:gd name="connsiteX11" fmla="*/ 52832 w 4502912"/>
              <a:gd name="connsiteY11" fmla="*/ 132080 h 3021584"/>
              <a:gd name="connsiteX12" fmla="*/ 52832 w 4502912"/>
              <a:gd name="connsiteY12" fmla="*/ 132080 h 3021584"/>
              <a:gd name="connsiteX13" fmla="*/ 1540256 w 4502912"/>
              <a:gd name="connsiteY13" fmla="*/ 1765808 h 3021584"/>
              <a:gd name="connsiteX14" fmla="*/ 3003296 w 4502912"/>
              <a:gd name="connsiteY14" fmla="*/ 1570736 h 3021584"/>
              <a:gd name="connsiteX15" fmla="*/ 4502912 w 4502912"/>
              <a:gd name="connsiteY15" fmla="*/ 2302256 h 3021584"/>
              <a:gd name="connsiteX16" fmla="*/ 3027680 w 4502912"/>
              <a:gd name="connsiteY16" fmla="*/ 3021584 h 3021584"/>
              <a:gd name="connsiteX17" fmla="*/ 1552448 w 4502912"/>
              <a:gd name="connsiteY17" fmla="*/ 2668016 h 3021584"/>
              <a:gd name="connsiteX18" fmla="*/ 1162304 w 4502912"/>
              <a:gd name="connsiteY18" fmla="*/ 2107184 h 3021584"/>
              <a:gd name="connsiteX19" fmla="*/ 1064768 w 4502912"/>
              <a:gd name="connsiteY19" fmla="*/ 1985264 h 3021584"/>
              <a:gd name="connsiteX20" fmla="*/ 1046480 w 4502912"/>
              <a:gd name="connsiteY20" fmla="*/ 1979168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113792 w 4502912"/>
              <a:gd name="connsiteY9" fmla="*/ 180848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1162304 w 4502912"/>
              <a:gd name="connsiteY17" fmla="*/ 2107184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77216 w 4502912"/>
              <a:gd name="connsiteY9" fmla="*/ 156464 h 3021584"/>
              <a:gd name="connsiteX10" fmla="*/ 52832 w 4502912"/>
              <a:gd name="connsiteY10" fmla="*/ 132080 h 3021584"/>
              <a:gd name="connsiteX11" fmla="*/ 1540256 w 4502912"/>
              <a:gd name="connsiteY11" fmla="*/ 1765808 h 3021584"/>
              <a:gd name="connsiteX12" fmla="*/ 3003296 w 4502912"/>
              <a:gd name="connsiteY12" fmla="*/ 1570736 h 3021584"/>
              <a:gd name="connsiteX13" fmla="*/ 4502912 w 4502912"/>
              <a:gd name="connsiteY13" fmla="*/ 2302256 h 3021584"/>
              <a:gd name="connsiteX14" fmla="*/ 3027680 w 4502912"/>
              <a:gd name="connsiteY14" fmla="*/ 3021584 h 3021584"/>
              <a:gd name="connsiteX15" fmla="*/ 1552448 w 4502912"/>
              <a:gd name="connsiteY15" fmla="*/ 2668016 h 3021584"/>
              <a:gd name="connsiteX16" fmla="*/ 1162304 w 4502912"/>
              <a:gd name="connsiteY16" fmla="*/ 2107184 h 3021584"/>
              <a:gd name="connsiteX17" fmla="*/ 1064768 w 4502912"/>
              <a:gd name="connsiteY17" fmla="*/ 1985264 h 3021584"/>
              <a:gd name="connsiteX18" fmla="*/ 1046480 w 4502912"/>
              <a:gd name="connsiteY18"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1162304 w 4502912"/>
              <a:gd name="connsiteY17" fmla="*/ 2107184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52832 w 4502912"/>
              <a:gd name="connsiteY17" fmla="*/ 132080 h 3021584"/>
              <a:gd name="connsiteX18" fmla="*/ 1064768 w 4502912"/>
              <a:gd name="connsiteY18" fmla="*/ 1985264 h 3021584"/>
              <a:gd name="connsiteX19" fmla="*/ 1046480 w 4502912"/>
              <a:gd name="connsiteY19" fmla="*/ 1979168 h 3021584"/>
              <a:gd name="connsiteX0" fmla="*/ 955040 w 4502912"/>
              <a:gd name="connsiteY0" fmla="*/ 1887728 h 3021584"/>
              <a:gd name="connsiteX1" fmla="*/ 1043432 w 4502912"/>
              <a:gd name="connsiteY1" fmla="*/ 1960880 h 3021584"/>
              <a:gd name="connsiteX2" fmla="*/ 869696 w 4502912"/>
              <a:gd name="connsiteY2" fmla="*/ 1778000 h 3021584"/>
              <a:gd name="connsiteX3" fmla="*/ 784352 w 4502912"/>
              <a:gd name="connsiteY3" fmla="*/ 1595120 h 3021584"/>
              <a:gd name="connsiteX4" fmla="*/ 674624 w 4502912"/>
              <a:gd name="connsiteY4" fmla="*/ 1363472 h 3021584"/>
              <a:gd name="connsiteX5" fmla="*/ 601472 w 4502912"/>
              <a:gd name="connsiteY5" fmla="*/ 1204976 h 3021584"/>
              <a:gd name="connsiteX6" fmla="*/ 516128 w 4502912"/>
              <a:gd name="connsiteY6" fmla="*/ 1058672 h 3021584"/>
              <a:gd name="connsiteX7" fmla="*/ 52832 w 4502912"/>
              <a:gd name="connsiteY7" fmla="*/ 132080 h 3021584"/>
              <a:gd name="connsiteX8" fmla="*/ 199136 w 4502912"/>
              <a:gd name="connsiteY8" fmla="*/ 266192 h 3021584"/>
              <a:gd name="connsiteX9" fmla="*/ 125984 w 4502912"/>
              <a:gd name="connsiteY9" fmla="*/ 217424 h 3021584"/>
              <a:gd name="connsiteX10" fmla="*/ 77216 w 4502912"/>
              <a:gd name="connsiteY10" fmla="*/ 156464 h 3021584"/>
              <a:gd name="connsiteX11" fmla="*/ 52832 w 4502912"/>
              <a:gd name="connsiteY11" fmla="*/ 132080 h 3021584"/>
              <a:gd name="connsiteX12" fmla="*/ 1540256 w 4502912"/>
              <a:gd name="connsiteY12" fmla="*/ 1765808 h 3021584"/>
              <a:gd name="connsiteX13" fmla="*/ 3003296 w 4502912"/>
              <a:gd name="connsiteY13" fmla="*/ 1570736 h 3021584"/>
              <a:gd name="connsiteX14" fmla="*/ 4502912 w 4502912"/>
              <a:gd name="connsiteY14" fmla="*/ 2302256 h 3021584"/>
              <a:gd name="connsiteX15" fmla="*/ 3027680 w 4502912"/>
              <a:gd name="connsiteY15" fmla="*/ 3021584 h 3021584"/>
              <a:gd name="connsiteX16" fmla="*/ 1552448 w 4502912"/>
              <a:gd name="connsiteY16" fmla="*/ 2668016 h 3021584"/>
              <a:gd name="connsiteX17" fmla="*/ 52832 w 4502912"/>
              <a:gd name="connsiteY17" fmla="*/ 132080 h 3021584"/>
              <a:gd name="connsiteX18" fmla="*/ 1064768 w 4502912"/>
              <a:gd name="connsiteY18" fmla="*/ 1985264 h 3021584"/>
              <a:gd name="connsiteX0" fmla="*/ 955040 w 4502912"/>
              <a:gd name="connsiteY0" fmla="*/ 1887728 h 3021584"/>
              <a:gd name="connsiteX1" fmla="*/ 869696 w 4502912"/>
              <a:gd name="connsiteY1" fmla="*/ 1778000 h 3021584"/>
              <a:gd name="connsiteX2" fmla="*/ 784352 w 4502912"/>
              <a:gd name="connsiteY2" fmla="*/ 1595120 h 3021584"/>
              <a:gd name="connsiteX3" fmla="*/ 674624 w 4502912"/>
              <a:gd name="connsiteY3" fmla="*/ 1363472 h 3021584"/>
              <a:gd name="connsiteX4" fmla="*/ 601472 w 4502912"/>
              <a:gd name="connsiteY4" fmla="*/ 1204976 h 3021584"/>
              <a:gd name="connsiteX5" fmla="*/ 516128 w 4502912"/>
              <a:gd name="connsiteY5" fmla="*/ 1058672 h 3021584"/>
              <a:gd name="connsiteX6" fmla="*/ 52832 w 4502912"/>
              <a:gd name="connsiteY6" fmla="*/ 132080 h 3021584"/>
              <a:gd name="connsiteX7" fmla="*/ 199136 w 4502912"/>
              <a:gd name="connsiteY7" fmla="*/ 266192 h 3021584"/>
              <a:gd name="connsiteX8" fmla="*/ 125984 w 4502912"/>
              <a:gd name="connsiteY8" fmla="*/ 217424 h 3021584"/>
              <a:gd name="connsiteX9" fmla="*/ 77216 w 4502912"/>
              <a:gd name="connsiteY9" fmla="*/ 156464 h 3021584"/>
              <a:gd name="connsiteX10" fmla="*/ 52832 w 4502912"/>
              <a:gd name="connsiteY10" fmla="*/ 132080 h 3021584"/>
              <a:gd name="connsiteX11" fmla="*/ 1540256 w 4502912"/>
              <a:gd name="connsiteY11" fmla="*/ 1765808 h 3021584"/>
              <a:gd name="connsiteX12" fmla="*/ 3003296 w 4502912"/>
              <a:gd name="connsiteY12" fmla="*/ 1570736 h 3021584"/>
              <a:gd name="connsiteX13" fmla="*/ 4502912 w 4502912"/>
              <a:gd name="connsiteY13" fmla="*/ 2302256 h 3021584"/>
              <a:gd name="connsiteX14" fmla="*/ 3027680 w 4502912"/>
              <a:gd name="connsiteY14" fmla="*/ 3021584 h 3021584"/>
              <a:gd name="connsiteX15" fmla="*/ 1552448 w 4502912"/>
              <a:gd name="connsiteY15" fmla="*/ 2668016 h 3021584"/>
              <a:gd name="connsiteX16" fmla="*/ 52832 w 4502912"/>
              <a:gd name="connsiteY16" fmla="*/ 132080 h 3021584"/>
              <a:gd name="connsiteX17" fmla="*/ 1064768 w 4502912"/>
              <a:gd name="connsiteY17" fmla="*/ 1985264 h 3021584"/>
              <a:gd name="connsiteX0" fmla="*/ 869696 w 4502912"/>
              <a:gd name="connsiteY0" fmla="*/ 1778000 h 3021584"/>
              <a:gd name="connsiteX1" fmla="*/ 784352 w 4502912"/>
              <a:gd name="connsiteY1" fmla="*/ 1595120 h 3021584"/>
              <a:gd name="connsiteX2" fmla="*/ 674624 w 4502912"/>
              <a:gd name="connsiteY2" fmla="*/ 1363472 h 3021584"/>
              <a:gd name="connsiteX3" fmla="*/ 601472 w 4502912"/>
              <a:gd name="connsiteY3" fmla="*/ 1204976 h 3021584"/>
              <a:gd name="connsiteX4" fmla="*/ 516128 w 4502912"/>
              <a:gd name="connsiteY4" fmla="*/ 1058672 h 3021584"/>
              <a:gd name="connsiteX5" fmla="*/ 52832 w 4502912"/>
              <a:gd name="connsiteY5" fmla="*/ 132080 h 3021584"/>
              <a:gd name="connsiteX6" fmla="*/ 199136 w 4502912"/>
              <a:gd name="connsiteY6" fmla="*/ 266192 h 3021584"/>
              <a:gd name="connsiteX7" fmla="*/ 125984 w 4502912"/>
              <a:gd name="connsiteY7" fmla="*/ 217424 h 3021584"/>
              <a:gd name="connsiteX8" fmla="*/ 77216 w 4502912"/>
              <a:gd name="connsiteY8" fmla="*/ 156464 h 3021584"/>
              <a:gd name="connsiteX9" fmla="*/ 52832 w 4502912"/>
              <a:gd name="connsiteY9" fmla="*/ 132080 h 3021584"/>
              <a:gd name="connsiteX10" fmla="*/ 1540256 w 4502912"/>
              <a:gd name="connsiteY10" fmla="*/ 1765808 h 3021584"/>
              <a:gd name="connsiteX11" fmla="*/ 3003296 w 4502912"/>
              <a:gd name="connsiteY11" fmla="*/ 1570736 h 3021584"/>
              <a:gd name="connsiteX12" fmla="*/ 4502912 w 4502912"/>
              <a:gd name="connsiteY12" fmla="*/ 2302256 h 3021584"/>
              <a:gd name="connsiteX13" fmla="*/ 3027680 w 4502912"/>
              <a:gd name="connsiteY13" fmla="*/ 3021584 h 3021584"/>
              <a:gd name="connsiteX14" fmla="*/ 1552448 w 4502912"/>
              <a:gd name="connsiteY14" fmla="*/ 2668016 h 3021584"/>
              <a:gd name="connsiteX15" fmla="*/ 52832 w 4502912"/>
              <a:gd name="connsiteY15" fmla="*/ 132080 h 3021584"/>
              <a:gd name="connsiteX16" fmla="*/ 1064768 w 4502912"/>
              <a:gd name="connsiteY16" fmla="*/ 1985264 h 3021584"/>
              <a:gd name="connsiteX0" fmla="*/ 869696 w 4502912"/>
              <a:gd name="connsiteY0" fmla="*/ 1778000 h 3021584"/>
              <a:gd name="connsiteX1" fmla="*/ 784352 w 4502912"/>
              <a:gd name="connsiteY1" fmla="*/ 1595120 h 3021584"/>
              <a:gd name="connsiteX2" fmla="*/ 674624 w 4502912"/>
              <a:gd name="connsiteY2" fmla="*/ 1363472 h 3021584"/>
              <a:gd name="connsiteX3" fmla="*/ 601472 w 4502912"/>
              <a:gd name="connsiteY3" fmla="*/ 1204976 h 3021584"/>
              <a:gd name="connsiteX4" fmla="*/ 516128 w 4502912"/>
              <a:gd name="connsiteY4" fmla="*/ 1058672 h 3021584"/>
              <a:gd name="connsiteX5" fmla="*/ 52832 w 4502912"/>
              <a:gd name="connsiteY5" fmla="*/ 132080 h 3021584"/>
              <a:gd name="connsiteX6" fmla="*/ 199136 w 4502912"/>
              <a:gd name="connsiteY6" fmla="*/ 266192 h 3021584"/>
              <a:gd name="connsiteX7" fmla="*/ 125984 w 4502912"/>
              <a:gd name="connsiteY7" fmla="*/ 217424 h 3021584"/>
              <a:gd name="connsiteX8" fmla="*/ 77216 w 4502912"/>
              <a:gd name="connsiteY8" fmla="*/ 156464 h 3021584"/>
              <a:gd name="connsiteX9" fmla="*/ 52832 w 4502912"/>
              <a:gd name="connsiteY9" fmla="*/ 132080 h 3021584"/>
              <a:gd name="connsiteX10" fmla="*/ 1540256 w 4502912"/>
              <a:gd name="connsiteY10" fmla="*/ 1765808 h 3021584"/>
              <a:gd name="connsiteX11" fmla="*/ 3003296 w 4502912"/>
              <a:gd name="connsiteY11" fmla="*/ 1570736 h 3021584"/>
              <a:gd name="connsiteX12" fmla="*/ 4502912 w 4502912"/>
              <a:gd name="connsiteY12" fmla="*/ 2302256 h 3021584"/>
              <a:gd name="connsiteX13" fmla="*/ 3027680 w 4502912"/>
              <a:gd name="connsiteY13" fmla="*/ 3021584 h 3021584"/>
              <a:gd name="connsiteX14" fmla="*/ 1552448 w 4502912"/>
              <a:gd name="connsiteY14" fmla="*/ 2668016 h 3021584"/>
              <a:gd name="connsiteX15" fmla="*/ 52832 w 4502912"/>
              <a:gd name="connsiteY15" fmla="*/ 132080 h 3021584"/>
              <a:gd name="connsiteX0" fmla="*/ 784352 w 4502912"/>
              <a:gd name="connsiteY0" fmla="*/ 1595120 h 3021584"/>
              <a:gd name="connsiteX1" fmla="*/ 674624 w 4502912"/>
              <a:gd name="connsiteY1" fmla="*/ 1363472 h 3021584"/>
              <a:gd name="connsiteX2" fmla="*/ 601472 w 4502912"/>
              <a:gd name="connsiteY2" fmla="*/ 1204976 h 3021584"/>
              <a:gd name="connsiteX3" fmla="*/ 516128 w 4502912"/>
              <a:gd name="connsiteY3" fmla="*/ 1058672 h 3021584"/>
              <a:gd name="connsiteX4" fmla="*/ 52832 w 4502912"/>
              <a:gd name="connsiteY4" fmla="*/ 132080 h 3021584"/>
              <a:gd name="connsiteX5" fmla="*/ 199136 w 4502912"/>
              <a:gd name="connsiteY5" fmla="*/ 266192 h 3021584"/>
              <a:gd name="connsiteX6" fmla="*/ 125984 w 4502912"/>
              <a:gd name="connsiteY6" fmla="*/ 217424 h 3021584"/>
              <a:gd name="connsiteX7" fmla="*/ 77216 w 4502912"/>
              <a:gd name="connsiteY7" fmla="*/ 156464 h 3021584"/>
              <a:gd name="connsiteX8" fmla="*/ 52832 w 4502912"/>
              <a:gd name="connsiteY8" fmla="*/ 132080 h 3021584"/>
              <a:gd name="connsiteX9" fmla="*/ 1540256 w 4502912"/>
              <a:gd name="connsiteY9" fmla="*/ 1765808 h 3021584"/>
              <a:gd name="connsiteX10" fmla="*/ 3003296 w 4502912"/>
              <a:gd name="connsiteY10" fmla="*/ 1570736 h 3021584"/>
              <a:gd name="connsiteX11" fmla="*/ 4502912 w 4502912"/>
              <a:gd name="connsiteY11" fmla="*/ 2302256 h 3021584"/>
              <a:gd name="connsiteX12" fmla="*/ 3027680 w 4502912"/>
              <a:gd name="connsiteY12" fmla="*/ 3021584 h 3021584"/>
              <a:gd name="connsiteX13" fmla="*/ 1552448 w 4502912"/>
              <a:gd name="connsiteY13" fmla="*/ 2668016 h 3021584"/>
              <a:gd name="connsiteX14" fmla="*/ 52832 w 4502912"/>
              <a:gd name="connsiteY14" fmla="*/ 132080 h 3021584"/>
              <a:gd name="connsiteX0" fmla="*/ 674624 w 4502912"/>
              <a:gd name="connsiteY0" fmla="*/ 1363472 h 3021584"/>
              <a:gd name="connsiteX1" fmla="*/ 601472 w 4502912"/>
              <a:gd name="connsiteY1" fmla="*/ 1204976 h 3021584"/>
              <a:gd name="connsiteX2" fmla="*/ 516128 w 4502912"/>
              <a:gd name="connsiteY2" fmla="*/ 1058672 h 3021584"/>
              <a:gd name="connsiteX3" fmla="*/ 52832 w 4502912"/>
              <a:gd name="connsiteY3" fmla="*/ 132080 h 3021584"/>
              <a:gd name="connsiteX4" fmla="*/ 199136 w 4502912"/>
              <a:gd name="connsiteY4" fmla="*/ 266192 h 3021584"/>
              <a:gd name="connsiteX5" fmla="*/ 125984 w 4502912"/>
              <a:gd name="connsiteY5" fmla="*/ 217424 h 3021584"/>
              <a:gd name="connsiteX6" fmla="*/ 77216 w 4502912"/>
              <a:gd name="connsiteY6" fmla="*/ 156464 h 3021584"/>
              <a:gd name="connsiteX7" fmla="*/ 52832 w 4502912"/>
              <a:gd name="connsiteY7" fmla="*/ 132080 h 3021584"/>
              <a:gd name="connsiteX8" fmla="*/ 1540256 w 4502912"/>
              <a:gd name="connsiteY8" fmla="*/ 1765808 h 3021584"/>
              <a:gd name="connsiteX9" fmla="*/ 3003296 w 4502912"/>
              <a:gd name="connsiteY9" fmla="*/ 1570736 h 3021584"/>
              <a:gd name="connsiteX10" fmla="*/ 4502912 w 4502912"/>
              <a:gd name="connsiteY10" fmla="*/ 2302256 h 3021584"/>
              <a:gd name="connsiteX11" fmla="*/ 3027680 w 4502912"/>
              <a:gd name="connsiteY11" fmla="*/ 3021584 h 3021584"/>
              <a:gd name="connsiteX12" fmla="*/ 1552448 w 4502912"/>
              <a:gd name="connsiteY12" fmla="*/ 2668016 h 3021584"/>
              <a:gd name="connsiteX13" fmla="*/ 52832 w 4502912"/>
              <a:gd name="connsiteY13" fmla="*/ 132080 h 3021584"/>
              <a:gd name="connsiteX0" fmla="*/ 674624 w 4502912"/>
              <a:gd name="connsiteY0" fmla="*/ 1363472 h 3021584"/>
              <a:gd name="connsiteX1" fmla="*/ 516128 w 4502912"/>
              <a:gd name="connsiteY1" fmla="*/ 1058672 h 3021584"/>
              <a:gd name="connsiteX2" fmla="*/ 52832 w 4502912"/>
              <a:gd name="connsiteY2" fmla="*/ 132080 h 3021584"/>
              <a:gd name="connsiteX3" fmla="*/ 199136 w 4502912"/>
              <a:gd name="connsiteY3" fmla="*/ 266192 h 3021584"/>
              <a:gd name="connsiteX4" fmla="*/ 125984 w 4502912"/>
              <a:gd name="connsiteY4" fmla="*/ 217424 h 3021584"/>
              <a:gd name="connsiteX5" fmla="*/ 77216 w 4502912"/>
              <a:gd name="connsiteY5" fmla="*/ 156464 h 3021584"/>
              <a:gd name="connsiteX6" fmla="*/ 52832 w 4502912"/>
              <a:gd name="connsiteY6" fmla="*/ 132080 h 3021584"/>
              <a:gd name="connsiteX7" fmla="*/ 1540256 w 4502912"/>
              <a:gd name="connsiteY7" fmla="*/ 1765808 h 3021584"/>
              <a:gd name="connsiteX8" fmla="*/ 3003296 w 4502912"/>
              <a:gd name="connsiteY8" fmla="*/ 1570736 h 3021584"/>
              <a:gd name="connsiteX9" fmla="*/ 4502912 w 4502912"/>
              <a:gd name="connsiteY9" fmla="*/ 2302256 h 3021584"/>
              <a:gd name="connsiteX10" fmla="*/ 3027680 w 4502912"/>
              <a:gd name="connsiteY10" fmla="*/ 3021584 h 3021584"/>
              <a:gd name="connsiteX11" fmla="*/ 1552448 w 4502912"/>
              <a:gd name="connsiteY11" fmla="*/ 2668016 h 3021584"/>
              <a:gd name="connsiteX12" fmla="*/ 52832 w 4502912"/>
              <a:gd name="connsiteY12" fmla="*/ 132080 h 3021584"/>
              <a:gd name="connsiteX0" fmla="*/ 516128 w 4502912"/>
              <a:gd name="connsiteY0" fmla="*/ 1058672 h 3021584"/>
              <a:gd name="connsiteX1" fmla="*/ 52832 w 4502912"/>
              <a:gd name="connsiteY1" fmla="*/ 132080 h 3021584"/>
              <a:gd name="connsiteX2" fmla="*/ 199136 w 4502912"/>
              <a:gd name="connsiteY2" fmla="*/ 266192 h 3021584"/>
              <a:gd name="connsiteX3" fmla="*/ 125984 w 4502912"/>
              <a:gd name="connsiteY3" fmla="*/ 217424 h 3021584"/>
              <a:gd name="connsiteX4" fmla="*/ 77216 w 4502912"/>
              <a:gd name="connsiteY4" fmla="*/ 156464 h 3021584"/>
              <a:gd name="connsiteX5" fmla="*/ 52832 w 4502912"/>
              <a:gd name="connsiteY5" fmla="*/ 132080 h 3021584"/>
              <a:gd name="connsiteX6" fmla="*/ 1540256 w 4502912"/>
              <a:gd name="connsiteY6" fmla="*/ 1765808 h 3021584"/>
              <a:gd name="connsiteX7" fmla="*/ 3003296 w 4502912"/>
              <a:gd name="connsiteY7" fmla="*/ 1570736 h 3021584"/>
              <a:gd name="connsiteX8" fmla="*/ 4502912 w 4502912"/>
              <a:gd name="connsiteY8" fmla="*/ 2302256 h 3021584"/>
              <a:gd name="connsiteX9" fmla="*/ 3027680 w 4502912"/>
              <a:gd name="connsiteY9" fmla="*/ 3021584 h 3021584"/>
              <a:gd name="connsiteX10" fmla="*/ 1552448 w 4502912"/>
              <a:gd name="connsiteY10" fmla="*/ 2668016 h 3021584"/>
              <a:gd name="connsiteX11" fmla="*/ 52832 w 4502912"/>
              <a:gd name="connsiteY11" fmla="*/ 132080 h 3021584"/>
              <a:gd name="connsiteX0" fmla="*/ 52832 w 4502912"/>
              <a:gd name="connsiteY0" fmla="*/ 132080 h 3021584"/>
              <a:gd name="connsiteX1" fmla="*/ 199136 w 4502912"/>
              <a:gd name="connsiteY1" fmla="*/ 266192 h 3021584"/>
              <a:gd name="connsiteX2" fmla="*/ 125984 w 4502912"/>
              <a:gd name="connsiteY2" fmla="*/ 217424 h 3021584"/>
              <a:gd name="connsiteX3" fmla="*/ 77216 w 4502912"/>
              <a:gd name="connsiteY3" fmla="*/ 156464 h 3021584"/>
              <a:gd name="connsiteX4" fmla="*/ 52832 w 4502912"/>
              <a:gd name="connsiteY4" fmla="*/ 132080 h 3021584"/>
              <a:gd name="connsiteX5" fmla="*/ 1540256 w 4502912"/>
              <a:gd name="connsiteY5" fmla="*/ 1765808 h 3021584"/>
              <a:gd name="connsiteX6" fmla="*/ 3003296 w 4502912"/>
              <a:gd name="connsiteY6" fmla="*/ 1570736 h 3021584"/>
              <a:gd name="connsiteX7" fmla="*/ 4502912 w 4502912"/>
              <a:gd name="connsiteY7" fmla="*/ 2302256 h 3021584"/>
              <a:gd name="connsiteX8" fmla="*/ 3027680 w 4502912"/>
              <a:gd name="connsiteY8" fmla="*/ 3021584 h 3021584"/>
              <a:gd name="connsiteX9" fmla="*/ 1552448 w 4502912"/>
              <a:gd name="connsiteY9" fmla="*/ 2668016 h 3021584"/>
              <a:gd name="connsiteX10" fmla="*/ 52832 w 4502912"/>
              <a:gd name="connsiteY10" fmla="*/ 132080 h 302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02912" h="3021584">
                <a:moveTo>
                  <a:pt x="52832" y="132080"/>
                </a:moveTo>
                <a:cubicBezTo>
                  <a:pt x="0" y="0"/>
                  <a:pt x="223520" y="284480"/>
                  <a:pt x="199136" y="266192"/>
                </a:cubicBezTo>
                <a:cubicBezTo>
                  <a:pt x="176003" y="248200"/>
                  <a:pt x="125984" y="217424"/>
                  <a:pt x="125984" y="217424"/>
                </a:cubicBezTo>
                <a:cubicBezTo>
                  <a:pt x="105664" y="199136"/>
                  <a:pt x="89408" y="170688"/>
                  <a:pt x="77216" y="156464"/>
                </a:cubicBezTo>
                <a:cubicBezTo>
                  <a:pt x="68240" y="149283"/>
                  <a:pt x="60960" y="140208"/>
                  <a:pt x="52832" y="132080"/>
                </a:cubicBezTo>
                <a:lnTo>
                  <a:pt x="1540256" y="1765808"/>
                </a:lnTo>
                <a:lnTo>
                  <a:pt x="3003296" y="1570736"/>
                </a:lnTo>
                <a:lnTo>
                  <a:pt x="4502912" y="2302256"/>
                </a:lnTo>
                <a:lnTo>
                  <a:pt x="3027680" y="3021584"/>
                </a:lnTo>
                <a:lnTo>
                  <a:pt x="1552448" y="2668016"/>
                </a:lnTo>
                <a:lnTo>
                  <a:pt x="52832" y="132080"/>
                </a:lnTo>
              </a:path>
            </a:pathLst>
          </a:cu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Connector 22"/>
          <p:cNvCxnSpPr/>
          <p:nvPr/>
        </p:nvCxnSpPr>
        <p:spPr>
          <a:xfrm rot="10800000">
            <a:off x="5029200" y="20574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943600" y="4343400"/>
            <a:ext cx="3048000" cy="1600200"/>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9" name="Rectangle 48"/>
          <p:cNvSpPr/>
          <p:nvPr/>
        </p:nvSpPr>
        <p:spPr>
          <a:xfrm>
            <a:off x="5867400" y="1295400"/>
            <a:ext cx="3124200" cy="2514600"/>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8916" name="Title 13"/>
          <p:cNvSpPr>
            <a:spLocks noGrp="1"/>
          </p:cNvSpPr>
          <p:nvPr>
            <p:ph type="title"/>
          </p:nvPr>
        </p:nvSpPr>
        <p:spPr>
          <a:xfrm>
            <a:off x="2895600" y="0"/>
            <a:ext cx="6248400" cy="1173163"/>
          </a:xfrm>
        </p:spPr>
        <p:txBody>
          <a:bodyPr/>
          <a:lstStyle/>
          <a:p>
            <a:pPr>
              <a:lnSpc>
                <a:spcPts val="3500"/>
              </a:lnSpc>
            </a:pPr>
            <a:r>
              <a:rPr lang="en-US" sz="4800" dirty="0" smtClean="0"/>
              <a:t>Total State Funds for All  Formula Institutions</a:t>
            </a:r>
            <a:endParaRPr lang="en-US" sz="4800" i="1" dirty="0" smtClean="0"/>
          </a:p>
        </p:txBody>
      </p:sp>
      <p:pic>
        <p:nvPicPr>
          <p:cNvPr id="42" name="Picture 41" descr="LSU_System_logo_black.jpg"/>
          <p:cNvPicPr>
            <a:picLocks noChangeAspect="1"/>
          </p:cNvPicPr>
          <p:nvPr/>
        </p:nvPicPr>
        <p:blipFill>
          <a:blip r:embed="rId3" cstate="print">
            <a:clrChange>
              <a:clrFrom>
                <a:srgbClr val="FFFFFF"/>
              </a:clrFrom>
              <a:clrTo>
                <a:srgbClr val="FFFFFF">
                  <a:alpha val="0"/>
                </a:srgbClr>
              </a:clrTo>
            </a:clrChange>
          </a:blip>
          <a:stretch>
            <a:fillRect/>
          </a:stretch>
        </p:blipFill>
        <p:spPr>
          <a:xfrm>
            <a:off x="5943600" y="1447800"/>
            <a:ext cx="1066800" cy="1066800"/>
          </a:xfrm>
          <a:prstGeom prst="rect">
            <a:avLst/>
          </a:prstGeom>
          <a:effectLst>
            <a:outerShdw blurRad="76200" dir="18900000" sy="23000" kx="-1200000" algn="bl" rotWithShape="0">
              <a:prstClr val="black">
                <a:alpha val="20000"/>
              </a:prstClr>
            </a:outerShdw>
          </a:effectLst>
        </p:spPr>
      </p:pic>
      <p:pic>
        <p:nvPicPr>
          <p:cNvPr id="43" name="Picture 42" descr="sus_seal.jpg"/>
          <p:cNvPicPr>
            <a:picLocks noChangeAspect="1"/>
          </p:cNvPicPr>
          <p:nvPr/>
        </p:nvPicPr>
        <p:blipFill>
          <a:blip r:embed="rId4" cstate="print">
            <a:clrChange>
              <a:clrFrom>
                <a:srgbClr val="FFFFFF"/>
              </a:clrFrom>
              <a:clrTo>
                <a:srgbClr val="FFFFFF">
                  <a:alpha val="0"/>
                </a:srgbClr>
              </a:clrTo>
            </a:clrChange>
          </a:blip>
          <a:stretch>
            <a:fillRect/>
          </a:stretch>
        </p:blipFill>
        <p:spPr>
          <a:xfrm>
            <a:off x="7467600" y="1447800"/>
            <a:ext cx="1116013" cy="1066800"/>
          </a:xfrm>
          <a:prstGeom prst="rect">
            <a:avLst/>
          </a:prstGeom>
          <a:effectLst>
            <a:outerShdw blurRad="76200" dir="18900000" sy="23000" kx="-1200000" algn="bl" rotWithShape="0">
              <a:prstClr val="black">
                <a:alpha val="20000"/>
              </a:prstClr>
            </a:outerShdw>
          </a:effectLst>
        </p:spPr>
      </p:pic>
      <p:pic>
        <p:nvPicPr>
          <p:cNvPr id="44" name="Picture 43" descr="ULS_blue.jpg"/>
          <p:cNvPicPr>
            <a:picLocks noChangeAspect="1"/>
          </p:cNvPicPr>
          <p:nvPr/>
        </p:nvPicPr>
        <p:blipFill>
          <a:blip r:embed="rId5" cstate="print"/>
          <a:stretch>
            <a:fillRect/>
          </a:stretch>
        </p:blipFill>
        <p:spPr>
          <a:xfrm>
            <a:off x="6477000" y="2743200"/>
            <a:ext cx="1676400" cy="830263"/>
          </a:xfrm>
          <a:prstGeom prst="rect">
            <a:avLst/>
          </a:prstGeom>
          <a:effectLst>
            <a:outerShdw blurRad="76200" dir="18900000" sy="23000" kx="-1200000" algn="bl" rotWithShape="0">
              <a:prstClr val="black">
                <a:alpha val="20000"/>
              </a:prstClr>
            </a:outerShdw>
          </a:effectLst>
        </p:spPr>
      </p:pic>
      <p:pic>
        <p:nvPicPr>
          <p:cNvPr id="46" name="Picture 45" descr="LCTCSlogoH copy.jpg"/>
          <p:cNvPicPr>
            <a:picLocks noChangeAspect="1"/>
          </p:cNvPicPr>
          <p:nvPr/>
        </p:nvPicPr>
        <p:blipFill>
          <a:blip r:embed="rId6" cstate="print">
            <a:clrChange>
              <a:clrFrom>
                <a:srgbClr val="FCFBFB"/>
              </a:clrFrom>
              <a:clrTo>
                <a:srgbClr val="FCFBFB">
                  <a:alpha val="0"/>
                </a:srgbClr>
              </a:clrTo>
            </a:clrChange>
          </a:blip>
          <a:stretch>
            <a:fillRect/>
          </a:stretch>
        </p:blipFill>
        <p:spPr>
          <a:xfrm>
            <a:off x="6019800" y="4724400"/>
            <a:ext cx="2743200" cy="815975"/>
          </a:xfrm>
          <a:prstGeom prst="rect">
            <a:avLst/>
          </a:prstGeom>
          <a:effectLst>
            <a:outerShdw blurRad="76200" dir="18900000" sy="23000" kx="-1200000" algn="bl" rotWithShape="0">
              <a:prstClr val="black">
                <a:alpha val="20000"/>
              </a:prstClr>
            </a:outerShdw>
          </a:effectLst>
        </p:spPr>
      </p:pic>
      <p:sp>
        <p:nvSpPr>
          <p:cNvPr id="36" name="TextBox 35"/>
          <p:cNvSpPr txBox="1"/>
          <p:nvPr/>
        </p:nvSpPr>
        <p:spPr>
          <a:xfrm>
            <a:off x="3048000" y="1600200"/>
            <a:ext cx="2057400" cy="954107"/>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Cost Calculation</a:t>
            </a:r>
          </a:p>
        </p:txBody>
      </p:sp>
      <p:sp>
        <p:nvSpPr>
          <p:cNvPr id="38" name="TextBox 37"/>
          <p:cNvSpPr txBox="1"/>
          <p:nvPr/>
        </p:nvSpPr>
        <p:spPr>
          <a:xfrm>
            <a:off x="2971800" y="5334000"/>
            <a:ext cx="2057400" cy="830997"/>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Performance</a:t>
            </a:r>
          </a:p>
          <a:p>
            <a:pPr fontAlgn="auto">
              <a:spcBef>
                <a:spcPts val="0"/>
              </a:spcBef>
              <a:spcAft>
                <a:spcPts val="0"/>
              </a:spcAft>
              <a:defRPr/>
            </a:pPr>
            <a:endParaRPr lang="en-US" sz="2000" i="1" dirty="0">
              <a:cs typeface="Arial" pitchFamily="34" charset="0"/>
            </a:endParaRPr>
          </a:p>
        </p:txBody>
      </p:sp>
      <p:cxnSp>
        <p:nvCxnSpPr>
          <p:cNvPr id="21" name="Straight Connector 20"/>
          <p:cNvCxnSpPr/>
          <p:nvPr/>
        </p:nvCxnSpPr>
        <p:spPr>
          <a:xfrm rot="5400000">
            <a:off x="3848100" y="3695700"/>
            <a:ext cx="32766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0800000">
            <a:off x="5029200" y="5334000"/>
            <a:ext cx="4572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486400" y="2514600"/>
            <a:ext cx="3810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486400" y="5105400"/>
            <a:ext cx="457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2667000" y="2135188"/>
            <a:ext cx="381000" cy="74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Slide Number Placeholder 18"/>
          <p:cNvSpPr>
            <a:spLocks noGrp="1"/>
          </p:cNvSpPr>
          <p:nvPr>
            <p:ph type="sldNum" sz="quarter" idx="12"/>
          </p:nvPr>
        </p:nvSpPr>
        <p:spPr/>
        <p:txBody>
          <a:bodyPr/>
          <a:lstStyle/>
          <a:p>
            <a:pPr>
              <a:defRPr/>
            </a:pPr>
            <a:fld id="{6A696B28-5FE0-4246-8EDD-6AB7F9AC5CE7}" type="slidenum">
              <a:rPr lang="en-US"/>
              <a:pPr>
                <a:defRPr/>
              </a:pPr>
              <a:t>19</a:t>
            </a:fld>
            <a:endParaRPr lang="en-US" dirty="0"/>
          </a:p>
        </p:txBody>
      </p:sp>
      <p:sp>
        <p:nvSpPr>
          <p:cNvPr id="20" name="TextBox 19"/>
          <p:cNvSpPr txBox="1"/>
          <p:nvPr/>
        </p:nvSpPr>
        <p:spPr>
          <a:xfrm>
            <a:off x="3048000" y="2590800"/>
            <a:ext cx="2057400" cy="830997"/>
          </a:xfrm>
          <a:prstGeom prst="rect">
            <a:avLst/>
          </a:prstGeom>
        </p:spPr>
        <p:style>
          <a:lnRef idx="0">
            <a:schemeClr val="accent6"/>
          </a:lnRef>
          <a:fillRef idx="3">
            <a:schemeClr val="accent6"/>
          </a:fillRef>
          <a:effectRef idx="3">
            <a:schemeClr val="accent6"/>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Performance</a:t>
            </a:r>
          </a:p>
          <a:p>
            <a:pPr fontAlgn="auto">
              <a:spcBef>
                <a:spcPts val="0"/>
              </a:spcBef>
              <a:spcAft>
                <a:spcPts val="0"/>
              </a:spcAft>
              <a:defRPr/>
            </a:pPr>
            <a:endParaRPr lang="en-US" sz="2000" i="1" dirty="0">
              <a:cs typeface="Arial" pitchFamily="34" charset="0"/>
            </a:endParaRPr>
          </a:p>
        </p:txBody>
      </p:sp>
      <p:sp>
        <p:nvSpPr>
          <p:cNvPr id="22" name="TextBox 21"/>
          <p:cNvSpPr txBox="1"/>
          <p:nvPr/>
        </p:nvSpPr>
        <p:spPr>
          <a:xfrm>
            <a:off x="2971800" y="4343400"/>
            <a:ext cx="2057400" cy="954107"/>
          </a:xfrm>
          <a:prstGeom prst="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800" dirty="0">
                <a:cs typeface="Arial" pitchFamily="34" charset="0"/>
              </a:rPr>
              <a:t>Cost Calculation</a:t>
            </a:r>
          </a:p>
        </p:txBody>
      </p:sp>
      <p:cxnSp>
        <p:nvCxnSpPr>
          <p:cNvPr id="24" name="Straight Arrow Connector 23"/>
          <p:cNvCxnSpPr/>
          <p:nvPr/>
        </p:nvCxnSpPr>
        <p:spPr>
          <a:xfrm rot="16200000" flipH="1">
            <a:off x="2590800" y="2286000"/>
            <a:ext cx="533400" cy="381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16200000" flipH="1">
            <a:off x="2514600" y="5105400"/>
            <a:ext cx="609600" cy="3048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941" name="TextBox 30"/>
          <p:cNvSpPr txBox="1">
            <a:spLocks noChangeArrowheads="1"/>
          </p:cNvSpPr>
          <p:nvPr/>
        </p:nvSpPr>
        <p:spPr bwMode="auto">
          <a:xfrm>
            <a:off x="5334000" y="6488113"/>
            <a:ext cx="3581400" cy="369887"/>
          </a:xfrm>
          <a:prstGeom prst="rect">
            <a:avLst/>
          </a:prstGeom>
          <a:noFill/>
          <a:ln w="9525">
            <a:noFill/>
            <a:miter lim="800000"/>
            <a:headEnd/>
            <a:tailEnd/>
          </a:ln>
        </p:spPr>
        <p:txBody>
          <a:bodyPr>
            <a:spAutoFit/>
          </a:bodyPr>
          <a:lstStyle/>
          <a:p>
            <a:r>
              <a:rPr lang="en-US" dirty="0">
                <a:latin typeface="Calibri" pitchFamily="34" charset="0"/>
              </a:rPr>
              <a:t>*Includes  all 2-year institutions</a:t>
            </a:r>
          </a:p>
        </p:txBody>
      </p:sp>
      <p:cxnSp>
        <p:nvCxnSpPr>
          <p:cNvPr id="41" name="Straight Arrow Connector 40"/>
          <p:cNvCxnSpPr/>
          <p:nvPr/>
        </p:nvCxnSpPr>
        <p:spPr>
          <a:xfrm flipV="1">
            <a:off x="2667000" y="4878388"/>
            <a:ext cx="457200" cy="746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0" y="0"/>
            <a:ext cx="2743200" cy="6863417"/>
          </a:xfrm>
          <a:prstGeom prst="rect">
            <a:avLst/>
          </a:prstGeom>
        </p:spPr>
        <p:style>
          <a:lnRef idx="0">
            <a:schemeClr val="accent3"/>
          </a:lnRef>
          <a:fillRef idx="3">
            <a:schemeClr val="accent3"/>
          </a:fillRef>
          <a:effectRef idx="3">
            <a:schemeClr val="accent3"/>
          </a:effectRef>
          <a:fontRef idx="minor">
            <a:schemeClr val="lt1"/>
          </a:fontRef>
        </p:style>
        <p:txBody>
          <a:bodyPr>
            <a:spAutoFit/>
          </a:bodyPr>
          <a:lstStyle/>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r>
              <a:rPr lang="en-US" sz="4000" dirty="0">
                <a:cs typeface="Arial" pitchFamily="34" charset="0"/>
              </a:rPr>
              <a:t>Four-Year Institutions</a:t>
            </a: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r>
              <a:rPr lang="en-US" sz="4000" dirty="0">
                <a:cs typeface="Arial" pitchFamily="34" charset="0"/>
              </a:rPr>
              <a:t>Two-Year Institutions</a:t>
            </a:r>
            <a:r>
              <a:rPr lang="en-US" sz="2800" dirty="0">
                <a:cs typeface="Arial" pitchFamily="34" charset="0"/>
              </a:rPr>
              <a:t>*</a:t>
            </a:r>
          </a:p>
          <a:p>
            <a:pPr algn="ctr" fontAlgn="auto">
              <a:spcBef>
                <a:spcPts val="0"/>
              </a:spcBef>
              <a:spcAft>
                <a:spcPts val="0"/>
              </a:spcAft>
              <a:defRPr/>
            </a:pPr>
            <a:endParaRPr lang="en-US" sz="4000" dirty="0">
              <a:cs typeface="Arial" pitchFamily="34" charset="0"/>
            </a:endParaRPr>
          </a:p>
          <a:p>
            <a:pPr algn="ctr" fontAlgn="auto">
              <a:spcBef>
                <a:spcPts val="0"/>
              </a:spcBef>
              <a:spcAft>
                <a:spcPts val="0"/>
              </a:spcAft>
              <a:defRPr/>
            </a:pPr>
            <a:endParaRPr lang="en-US" sz="4000" dirty="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p>
            <a:pPr lvl="0" algn="ctr" fontAlgn="auto">
              <a:spcAft>
                <a:spcPts val="0"/>
              </a:spcAft>
              <a:defRPr/>
            </a:pPr>
            <a:r>
              <a:rPr lang="en-US" sz="4400" dirty="0" smtClean="0"/>
              <a:t>FY 2011-12 HIED Budget Overview</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6" name="Content Placeholder 5"/>
          <p:cNvGraphicFramePr>
            <a:graphicFrameLocks noGrp="1"/>
          </p:cNvGraphicFramePr>
          <p:nvPr>
            <p:ph idx="1"/>
          </p:nvPr>
        </p:nvGraphicFramePr>
        <p:xfrm>
          <a:off x="381000" y="1600200"/>
          <a:ext cx="8229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324600" y="2286000"/>
            <a:ext cx="2133600" cy="369332"/>
          </a:xfrm>
          <a:prstGeom prst="rect">
            <a:avLst/>
          </a:prstGeom>
          <a:ln/>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b="1" dirty="0" smtClean="0"/>
              <a:t>Total = $3.012b</a:t>
            </a:r>
            <a:endParaRPr lang="en-US"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3"/>
          <p:cNvSpPr>
            <a:spLocks noGrp="1"/>
          </p:cNvSpPr>
          <p:nvPr>
            <p:ph type="title"/>
          </p:nvPr>
        </p:nvSpPr>
        <p:spPr>
          <a:xfrm>
            <a:off x="0" y="0"/>
            <a:ext cx="9144000" cy="762000"/>
          </a:xfrm>
        </p:spPr>
        <p:txBody>
          <a:bodyPr/>
          <a:lstStyle/>
          <a:p>
            <a:pPr algn="l">
              <a:lnSpc>
                <a:spcPts val="3500"/>
              </a:lnSpc>
            </a:pPr>
            <a:r>
              <a:rPr lang="en-US" sz="2800" i="1" dirty="0" smtClean="0"/>
              <a:t>Funding Formula </a:t>
            </a:r>
          </a:p>
        </p:txBody>
      </p:sp>
      <p:grpSp>
        <p:nvGrpSpPr>
          <p:cNvPr id="2" name="Group 17"/>
          <p:cNvGrpSpPr/>
          <p:nvPr/>
        </p:nvGrpSpPr>
        <p:grpSpPr>
          <a:xfrm>
            <a:off x="0" y="685800"/>
            <a:ext cx="9144000" cy="1219200"/>
            <a:chOff x="0" y="-37585"/>
            <a:chExt cx="5181600" cy="1410215"/>
          </a:xfrm>
          <a:solidFill>
            <a:srgbClr val="993300"/>
          </a:solidFill>
          <a:scene3d>
            <a:camera prst="orthographicFront"/>
            <a:lightRig rig="threePt" dir="t">
              <a:rot lat="0" lon="0" rev="7500000"/>
            </a:lightRig>
          </a:scene3d>
        </p:grpSpPr>
        <p:sp>
          <p:nvSpPr>
            <p:cNvPr id="19" name="Rounded Rectangle 18"/>
            <p:cNvSpPr/>
            <p:nvPr/>
          </p:nvSpPr>
          <p:spPr>
            <a:xfrm>
              <a:off x="0" y="-37585"/>
              <a:ext cx="5181600" cy="1410215"/>
            </a:xfrm>
            <a:prstGeom prst="roundRect">
              <a:avLst/>
            </a:prstGeom>
          </p:spPr>
          <p:style>
            <a:lnRef idx="0">
              <a:schemeClr val="accent5"/>
            </a:lnRef>
            <a:fillRef idx="3">
              <a:schemeClr val="accent5"/>
            </a:fillRef>
            <a:effectRef idx="3">
              <a:schemeClr val="accent5"/>
            </a:effectRef>
            <a:fontRef idx="minor">
              <a:schemeClr val="lt1"/>
            </a:fontRef>
          </p:style>
        </p:sp>
        <p:sp>
          <p:nvSpPr>
            <p:cNvPr id="20" name="Rounded Rectangle 4"/>
            <p:cNvSpPr/>
            <p:nvPr/>
          </p:nvSpPr>
          <p:spPr>
            <a:xfrm>
              <a:off x="68841" y="68841"/>
              <a:ext cx="5043918" cy="1272533"/>
            </a:xfrm>
            <a:prstGeom prst="rect">
              <a:avLst/>
            </a:prstGeom>
          </p:spPr>
          <p:style>
            <a:lnRef idx="0">
              <a:schemeClr val="accent5"/>
            </a:lnRef>
            <a:fillRef idx="3">
              <a:schemeClr val="accent5"/>
            </a:fillRef>
            <a:effectRef idx="3">
              <a:schemeClr val="accent5"/>
            </a:effectRef>
            <a:fontRef idx="minor">
              <a:schemeClr val="lt1"/>
            </a:fontRef>
          </p:style>
          <p:txBody>
            <a:bodyPr lIns="121920" tIns="121920" rIns="121920" bIns="121920" spcCol="1270" anchor="ctr"/>
            <a:lstStyle/>
            <a:p>
              <a:pPr algn="ctr" defTabSz="1422400" fontAlgn="auto">
                <a:lnSpc>
                  <a:spcPct val="90000"/>
                </a:lnSpc>
                <a:spcBef>
                  <a:spcPts val="0"/>
                </a:spcBef>
                <a:spcAft>
                  <a:spcPct val="35000"/>
                </a:spcAft>
                <a:defRPr/>
              </a:pPr>
              <a:r>
                <a:rPr lang="en-US" sz="3200" b="1" dirty="0">
                  <a:effectLst>
                    <a:outerShdw blurRad="38100" dist="38100" dir="2700000" algn="tl">
                      <a:srgbClr val="000000">
                        <a:alpha val="43137"/>
                      </a:srgbClr>
                    </a:outerShdw>
                  </a:effectLst>
                </a:rPr>
                <a:t>85% Distribution Based on Cost Calculation</a:t>
              </a:r>
            </a:p>
          </p:txBody>
        </p:sp>
      </p:grpSp>
      <p:sp>
        <p:nvSpPr>
          <p:cNvPr id="40963" name="TextBox 29"/>
          <p:cNvSpPr txBox="1">
            <a:spLocks noChangeArrowheads="1"/>
          </p:cNvSpPr>
          <p:nvPr/>
        </p:nvSpPr>
        <p:spPr bwMode="auto">
          <a:xfrm>
            <a:off x="762000" y="2286000"/>
            <a:ext cx="7620000" cy="3786188"/>
          </a:xfrm>
          <a:prstGeom prst="rect">
            <a:avLst/>
          </a:prstGeom>
          <a:noFill/>
          <a:ln w="9525">
            <a:noFill/>
            <a:miter lim="800000"/>
            <a:headEnd/>
            <a:tailEnd/>
          </a:ln>
        </p:spPr>
        <p:txBody>
          <a:bodyPr>
            <a:spAutoFit/>
          </a:bodyPr>
          <a:lstStyle/>
          <a:p>
            <a:r>
              <a:rPr lang="en-US" sz="2400" dirty="0">
                <a:latin typeface="Calibri" pitchFamily="34" charset="0"/>
              </a:rPr>
              <a:t>Student Credit Hours funded based on SREB peer faculty costs comparisons by discipline</a:t>
            </a:r>
          </a:p>
          <a:p>
            <a:endParaRPr lang="en-US" sz="2400" dirty="0">
              <a:latin typeface="Calibri" pitchFamily="34" charset="0"/>
            </a:endParaRPr>
          </a:p>
          <a:p>
            <a:r>
              <a:rPr lang="en-US" sz="2400" dirty="0">
                <a:solidFill>
                  <a:srgbClr val="FF0000"/>
                </a:solidFill>
                <a:latin typeface="Calibri" pitchFamily="34" charset="0"/>
              </a:rPr>
              <a:t>Funds on </a:t>
            </a:r>
            <a:r>
              <a:rPr lang="en-US" sz="2400" i="1" dirty="0">
                <a:solidFill>
                  <a:srgbClr val="FF0000"/>
                </a:solidFill>
                <a:latin typeface="Calibri" pitchFamily="34" charset="0"/>
              </a:rPr>
              <a:t>End of Course </a:t>
            </a:r>
            <a:r>
              <a:rPr lang="en-US" sz="2400" dirty="0">
                <a:solidFill>
                  <a:srgbClr val="FF0000"/>
                </a:solidFill>
                <a:latin typeface="Calibri" pitchFamily="34" charset="0"/>
              </a:rPr>
              <a:t>instead of 14</a:t>
            </a:r>
            <a:r>
              <a:rPr lang="en-US" sz="2400" baseline="30000" dirty="0">
                <a:solidFill>
                  <a:srgbClr val="FF0000"/>
                </a:solidFill>
                <a:latin typeface="Calibri" pitchFamily="34" charset="0"/>
              </a:rPr>
              <a:t>th</a:t>
            </a:r>
            <a:r>
              <a:rPr lang="en-US" sz="2400" dirty="0">
                <a:solidFill>
                  <a:srgbClr val="FF0000"/>
                </a:solidFill>
                <a:latin typeface="Calibri" pitchFamily="34" charset="0"/>
              </a:rPr>
              <a:t> class day except for the technical colleges</a:t>
            </a:r>
          </a:p>
          <a:p>
            <a:endParaRPr lang="en-US" sz="2400" dirty="0">
              <a:latin typeface="Calibri" pitchFamily="34" charset="0"/>
            </a:endParaRPr>
          </a:p>
          <a:p>
            <a:r>
              <a:rPr lang="en-US" sz="2400" dirty="0">
                <a:latin typeface="Calibri" pitchFamily="34" charset="0"/>
              </a:rPr>
              <a:t>Follows best practices trends of other states</a:t>
            </a:r>
          </a:p>
          <a:p>
            <a:endParaRPr lang="en-US" sz="2400" dirty="0">
              <a:latin typeface="Calibri" pitchFamily="34" charset="0"/>
            </a:endParaRPr>
          </a:p>
          <a:p>
            <a:r>
              <a:rPr lang="en-US" sz="2400" dirty="0">
                <a:latin typeface="Calibri" pitchFamily="34" charset="0"/>
              </a:rPr>
              <a:t>Responds to the Postsecondary Education Review Commission (PERC)</a:t>
            </a:r>
          </a:p>
        </p:txBody>
      </p:sp>
      <p:sp>
        <p:nvSpPr>
          <p:cNvPr id="7" name="Slide Number Placeholder 6"/>
          <p:cNvSpPr>
            <a:spLocks noGrp="1"/>
          </p:cNvSpPr>
          <p:nvPr>
            <p:ph type="sldNum" sz="quarter" idx="12"/>
          </p:nvPr>
        </p:nvSpPr>
        <p:spPr/>
        <p:txBody>
          <a:bodyPr/>
          <a:lstStyle/>
          <a:p>
            <a:pPr>
              <a:defRPr/>
            </a:pPr>
            <a:fld id="{EA089383-4BC0-434D-86A9-EFE8706B22F2}" type="slidenum">
              <a:rPr lang="en-US"/>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3"/>
          <p:cNvSpPr>
            <a:spLocks noGrp="1"/>
          </p:cNvSpPr>
          <p:nvPr>
            <p:ph type="title"/>
          </p:nvPr>
        </p:nvSpPr>
        <p:spPr>
          <a:xfrm>
            <a:off x="0" y="1"/>
            <a:ext cx="9144000" cy="685800"/>
          </a:xfrm>
        </p:spPr>
        <p:txBody>
          <a:bodyPr/>
          <a:lstStyle/>
          <a:p>
            <a:pPr algn="l">
              <a:lnSpc>
                <a:spcPts val="3500"/>
              </a:lnSpc>
            </a:pPr>
            <a:r>
              <a:rPr lang="en-US" sz="2400" i="1" dirty="0" smtClean="0"/>
              <a:t>Funding Formula </a:t>
            </a:r>
          </a:p>
        </p:txBody>
      </p:sp>
      <p:sp>
        <p:nvSpPr>
          <p:cNvPr id="19" name="Rounded Rectangle 18"/>
          <p:cNvSpPr/>
          <p:nvPr/>
        </p:nvSpPr>
        <p:spPr>
          <a:xfrm>
            <a:off x="0" y="533400"/>
            <a:ext cx="9144000" cy="1828800"/>
          </a:xfrm>
          <a:prstGeom prst="roundRect">
            <a:avLst/>
          </a:prstGeom>
        </p:spPr>
        <p:style>
          <a:lnRef idx="0">
            <a:schemeClr val="accent6"/>
          </a:lnRef>
          <a:fillRef idx="3">
            <a:schemeClr val="accent6"/>
          </a:fillRef>
          <a:effectRef idx="3">
            <a:schemeClr val="accent6"/>
          </a:effectRef>
          <a:fontRef idx="minor">
            <a:schemeClr val="lt1"/>
          </a:fontRef>
        </p:style>
      </p:sp>
      <p:sp>
        <p:nvSpPr>
          <p:cNvPr id="43013" name="TextBox 29"/>
          <p:cNvSpPr txBox="1">
            <a:spLocks noChangeArrowheads="1"/>
          </p:cNvSpPr>
          <p:nvPr/>
        </p:nvSpPr>
        <p:spPr bwMode="auto">
          <a:xfrm>
            <a:off x="762000" y="2819400"/>
            <a:ext cx="7620000" cy="3046413"/>
          </a:xfrm>
          <a:prstGeom prst="rect">
            <a:avLst/>
          </a:prstGeom>
          <a:noFill/>
          <a:ln w="9525">
            <a:noFill/>
            <a:miter lim="800000"/>
            <a:headEnd/>
            <a:tailEnd/>
          </a:ln>
        </p:spPr>
        <p:txBody>
          <a:bodyPr>
            <a:spAutoFit/>
          </a:bodyPr>
          <a:lstStyle/>
          <a:p>
            <a:r>
              <a:rPr lang="en-US" sz="2400" dirty="0">
                <a:latin typeface="Calibri" pitchFamily="34" charset="0"/>
              </a:rPr>
              <a:t>Performance funds retained through successful GRAD Act performance </a:t>
            </a:r>
          </a:p>
          <a:p>
            <a:endParaRPr lang="en-US" sz="2400" dirty="0">
              <a:latin typeface="Calibri" pitchFamily="34" charset="0"/>
            </a:endParaRPr>
          </a:p>
          <a:p>
            <a:r>
              <a:rPr lang="en-US" sz="2400" dirty="0">
                <a:latin typeface="Calibri" pitchFamily="34" charset="0"/>
              </a:rPr>
              <a:t>Standardizes definition of performance</a:t>
            </a:r>
          </a:p>
          <a:p>
            <a:endParaRPr lang="en-US" sz="2400" dirty="0">
              <a:latin typeface="Calibri" pitchFamily="34" charset="0"/>
            </a:endParaRPr>
          </a:p>
          <a:p>
            <a:r>
              <a:rPr lang="en-US" sz="2400" dirty="0">
                <a:latin typeface="Calibri" pitchFamily="34" charset="0"/>
              </a:rPr>
              <a:t>Tracked on one set of agreed upon Student Success Metrics</a:t>
            </a:r>
          </a:p>
          <a:p>
            <a:endParaRPr lang="en-US" sz="2400" dirty="0">
              <a:latin typeface="Calibri" pitchFamily="34" charset="0"/>
            </a:endParaRPr>
          </a:p>
          <a:p>
            <a:endParaRPr lang="en-US" sz="2400" dirty="0">
              <a:latin typeface="Calibri" pitchFamily="34" charset="0"/>
            </a:endParaRPr>
          </a:p>
        </p:txBody>
      </p:sp>
      <p:sp>
        <p:nvSpPr>
          <p:cNvPr id="7" name="Rectangle 6"/>
          <p:cNvSpPr/>
          <p:nvPr/>
        </p:nvSpPr>
        <p:spPr>
          <a:xfrm>
            <a:off x="2286000" y="685800"/>
            <a:ext cx="4572000" cy="1578894"/>
          </a:xfrm>
          <a:prstGeom prst="rect">
            <a:avLst/>
          </a:prstGeom>
        </p:spPr>
        <p:txBody>
          <a:bodyPr>
            <a:spAutoFit/>
          </a:bodyPr>
          <a:lstStyle/>
          <a:p>
            <a:pPr algn="ctr" defTabSz="1422400" fontAlgn="auto">
              <a:lnSpc>
                <a:spcPct val="90000"/>
              </a:lnSpc>
              <a:spcBef>
                <a:spcPts val="0"/>
              </a:spcBef>
              <a:spcAft>
                <a:spcPct val="35000"/>
              </a:spcAft>
              <a:defRPr/>
            </a:pPr>
            <a:r>
              <a:rPr lang="en-US" sz="3600" b="1" dirty="0">
                <a:solidFill>
                  <a:schemeClr val="bg1"/>
                </a:solidFill>
                <a:effectLst>
                  <a:outerShdw blurRad="38100" dist="38100" dir="2700000" algn="tl">
                    <a:srgbClr val="000000">
                      <a:alpha val="43137"/>
                    </a:srgbClr>
                  </a:outerShdw>
                </a:effectLst>
                <a:latin typeface="+mn-lt"/>
              </a:rPr>
              <a:t>25% for Performance:</a:t>
            </a:r>
          </a:p>
          <a:p>
            <a:pPr algn="ctr" defTabSz="1422400" fontAlgn="auto">
              <a:lnSpc>
                <a:spcPct val="90000"/>
              </a:lnSpc>
              <a:spcBef>
                <a:spcPts val="0"/>
              </a:spcBef>
              <a:spcAft>
                <a:spcPct val="35000"/>
              </a:spcAft>
              <a:defRPr/>
            </a:pPr>
            <a:r>
              <a:rPr lang="en-US" sz="2400" b="1" dirty="0">
                <a:solidFill>
                  <a:schemeClr val="bg1"/>
                </a:solidFill>
                <a:effectLst>
                  <a:outerShdw blurRad="38100" dist="38100" dir="2700000" algn="tl">
                    <a:srgbClr val="000000">
                      <a:alpha val="43137"/>
                    </a:srgbClr>
                  </a:outerShdw>
                </a:effectLst>
                <a:latin typeface="+mn-lt"/>
              </a:rPr>
              <a:t>15%  SGF</a:t>
            </a:r>
          </a:p>
          <a:p>
            <a:pPr algn="ctr" defTabSz="1422400" fontAlgn="auto">
              <a:lnSpc>
                <a:spcPct val="90000"/>
              </a:lnSpc>
              <a:spcBef>
                <a:spcPts val="0"/>
              </a:spcBef>
              <a:spcAft>
                <a:spcPct val="35000"/>
              </a:spcAft>
              <a:defRPr/>
            </a:pPr>
            <a:r>
              <a:rPr lang="en-US" sz="2400" b="1" dirty="0">
                <a:solidFill>
                  <a:schemeClr val="bg1"/>
                </a:solidFill>
                <a:effectLst>
                  <a:outerShdw blurRad="38100" dist="38100" dir="2700000" algn="tl">
                    <a:srgbClr val="000000">
                      <a:alpha val="43137"/>
                    </a:srgbClr>
                  </a:outerShdw>
                </a:effectLst>
                <a:latin typeface="+mn-lt"/>
              </a:rPr>
              <a:t>10% Tuition Authority</a:t>
            </a:r>
          </a:p>
        </p:txBody>
      </p:sp>
      <p:sp>
        <p:nvSpPr>
          <p:cNvPr id="6" name="Slide Number Placeholder 5"/>
          <p:cNvSpPr>
            <a:spLocks noGrp="1"/>
          </p:cNvSpPr>
          <p:nvPr>
            <p:ph type="sldNum" sz="quarter" idx="12"/>
          </p:nvPr>
        </p:nvSpPr>
        <p:spPr/>
        <p:txBody>
          <a:bodyPr/>
          <a:lstStyle/>
          <a:p>
            <a:pPr>
              <a:defRPr/>
            </a:pPr>
            <a:fld id="{E0F3A675-C01A-47EB-96EC-A28A3E947E85}" type="slidenum">
              <a:rPr lang="en-US"/>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3"/>
          <p:cNvSpPr>
            <a:spLocks noGrp="1"/>
          </p:cNvSpPr>
          <p:nvPr>
            <p:ph type="title"/>
          </p:nvPr>
        </p:nvSpPr>
        <p:spPr>
          <a:xfrm>
            <a:off x="0" y="1"/>
            <a:ext cx="9144000" cy="685799"/>
          </a:xfrm>
        </p:spPr>
        <p:txBody>
          <a:bodyPr/>
          <a:lstStyle/>
          <a:p>
            <a:pPr algn="l">
              <a:lnSpc>
                <a:spcPts val="3500"/>
              </a:lnSpc>
            </a:pPr>
            <a:r>
              <a:rPr lang="en-US" sz="2800" i="1" dirty="0" smtClean="0"/>
              <a:t>Funding Formula </a:t>
            </a:r>
          </a:p>
        </p:txBody>
      </p:sp>
      <p:grpSp>
        <p:nvGrpSpPr>
          <p:cNvPr id="2" name="Group 17"/>
          <p:cNvGrpSpPr/>
          <p:nvPr/>
        </p:nvGrpSpPr>
        <p:grpSpPr>
          <a:xfrm>
            <a:off x="0" y="533400"/>
            <a:ext cx="9144000" cy="838200"/>
            <a:chOff x="0" y="-37585"/>
            <a:chExt cx="5181600" cy="1410215"/>
          </a:xfrm>
          <a:scene3d>
            <a:camera prst="orthographicFront"/>
            <a:lightRig rig="threePt" dir="t">
              <a:rot lat="0" lon="0" rev="7500000"/>
            </a:lightRig>
          </a:scene3d>
        </p:grpSpPr>
        <p:sp>
          <p:nvSpPr>
            <p:cNvPr id="19" name="Rounded Rectangle 18"/>
            <p:cNvSpPr/>
            <p:nvPr/>
          </p:nvSpPr>
          <p:spPr>
            <a:xfrm>
              <a:off x="0" y="-37585"/>
              <a:ext cx="5181600" cy="1410215"/>
            </a:xfrm>
            <a:prstGeom prst="roundRect">
              <a:avLst/>
            </a:prstGeom>
          </p:spPr>
          <p:style>
            <a:lnRef idx="0">
              <a:schemeClr val="accent3"/>
            </a:lnRef>
            <a:fillRef idx="3">
              <a:schemeClr val="accent3"/>
            </a:fillRef>
            <a:effectRef idx="3">
              <a:schemeClr val="accent3"/>
            </a:effectRef>
            <a:fontRef idx="minor">
              <a:schemeClr val="lt1"/>
            </a:fontRef>
          </p:style>
        </p:sp>
        <p:sp>
          <p:nvSpPr>
            <p:cNvPr id="20" name="Rounded Rectangle 4"/>
            <p:cNvSpPr/>
            <p:nvPr/>
          </p:nvSpPr>
          <p:spPr>
            <a:xfrm>
              <a:off x="68841" y="68841"/>
              <a:ext cx="5043918" cy="1272533"/>
            </a:xfrm>
            <a:prstGeom prst="rect">
              <a:avLst/>
            </a:prstGeom>
          </p:spPr>
          <p:style>
            <a:lnRef idx="0">
              <a:schemeClr val="accent3"/>
            </a:lnRef>
            <a:fillRef idx="3">
              <a:schemeClr val="accent3"/>
            </a:fillRef>
            <a:effectRef idx="3">
              <a:schemeClr val="accent3"/>
            </a:effectRef>
            <a:fontRef idx="minor">
              <a:schemeClr val="lt1"/>
            </a:fontRef>
          </p:style>
          <p:txBody>
            <a:bodyPr lIns="121920" tIns="121920" rIns="121920" bIns="121920" spcCol="1270" anchor="ctr"/>
            <a:lstStyle/>
            <a:p>
              <a:pPr algn="ctr" defTabSz="1422400" fontAlgn="auto">
                <a:lnSpc>
                  <a:spcPct val="90000"/>
                </a:lnSpc>
                <a:spcBef>
                  <a:spcPts val="0"/>
                </a:spcBef>
                <a:spcAft>
                  <a:spcPct val="35000"/>
                </a:spcAft>
                <a:defRPr/>
              </a:pPr>
              <a:r>
                <a:rPr lang="en-US" sz="3200" b="1" dirty="0">
                  <a:effectLst>
                    <a:outerShdw blurRad="38100" dist="38100" dir="2700000" algn="tl">
                      <a:srgbClr val="000000">
                        <a:alpha val="43137"/>
                      </a:srgbClr>
                    </a:outerShdw>
                  </a:effectLst>
                </a:rPr>
                <a:t>Path Forward</a:t>
              </a:r>
            </a:p>
          </p:txBody>
        </p:sp>
      </p:grpSp>
      <p:sp>
        <p:nvSpPr>
          <p:cNvPr id="45059" name="TextBox 29"/>
          <p:cNvSpPr txBox="1">
            <a:spLocks noChangeArrowheads="1"/>
          </p:cNvSpPr>
          <p:nvPr/>
        </p:nvSpPr>
        <p:spPr bwMode="auto">
          <a:xfrm>
            <a:off x="228600" y="1600200"/>
            <a:ext cx="8686800" cy="6370975"/>
          </a:xfrm>
          <a:prstGeom prst="rect">
            <a:avLst/>
          </a:prstGeom>
          <a:noFill/>
          <a:ln w="9525">
            <a:noFill/>
            <a:miter lim="800000"/>
            <a:headEnd/>
            <a:tailEnd/>
          </a:ln>
        </p:spPr>
        <p:txBody>
          <a:bodyPr wrap="square">
            <a:spAutoFit/>
          </a:bodyPr>
          <a:lstStyle/>
          <a:p>
            <a:r>
              <a:rPr lang="en-US" sz="2400" dirty="0">
                <a:latin typeface="Calibri" pitchFamily="34" charset="0"/>
              </a:rPr>
              <a:t>Adopt legislative recommendation for phase-in of the funding formula so that campuses can manage funding shifts</a:t>
            </a:r>
          </a:p>
          <a:p>
            <a:endParaRPr lang="en-US" sz="2400" dirty="0">
              <a:latin typeface="Calibri" pitchFamily="34" charset="0"/>
            </a:endParaRPr>
          </a:p>
          <a:p>
            <a:r>
              <a:rPr lang="en-US" sz="2400" dirty="0">
                <a:latin typeface="Calibri" pitchFamily="34" charset="0"/>
              </a:rPr>
              <a:t>Sustain formula for multi-years to allow performance to take root</a:t>
            </a:r>
          </a:p>
          <a:p>
            <a:endParaRPr lang="en-US" sz="2400" dirty="0">
              <a:latin typeface="Calibri" pitchFamily="34" charset="0"/>
            </a:endParaRPr>
          </a:p>
          <a:p>
            <a:r>
              <a:rPr lang="en-US" sz="2400" dirty="0">
                <a:latin typeface="Calibri" pitchFamily="34" charset="0"/>
              </a:rPr>
              <a:t>Adopt process to address loss of performance funding (10 percent tuition and performance dollars) and </a:t>
            </a:r>
            <a:r>
              <a:rPr lang="en-US" sz="2400" dirty="0" smtClean="0">
                <a:latin typeface="Calibri" pitchFamily="34" charset="0"/>
              </a:rPr>
              <a:t>improvement </a:t>
            </a:r>
            <a:r>
              <a:rPr lang="en-US" sz="2400" dirty="0">
                <a:latin typeface="Calibri" pitchFamily="34" charset="0"/>
              </a:rPr>
              <a:t>plan requirements as a result of failed GRAD Act </a:t>
            </a:r>
            <a:r>
              <a:rPr lang="en-US" sz="2400" dirty="0" smtClean="0">
                <a:latin typeface="Calibri" pitchFamily="34" charset="0"/>
              </a:rPr>
              <a:t>performance</a:t>
            </a:r>
          </a:p>
          <a:p>
            <a:endParaRPr lang="en-US" sz="2400" dirty="0" smtClean="0">
              <a:latin typeface="Calibri" pitchFamily="34" charset="0"/>
            </a:endParaRPr>
          </a:p>
          <a:p>
            <a:r>
              <a:rPr lang="en-US" sz="2400" dirty="0" smtClean="0">
                <a:latin typeface="Calibri" pitchFamily="34" charset="0"/>
              </a:rPr>
              <a:t>Review future need to increase and expand GRAD Act performance measures</a:t>
            </a:r>
          </a:p>
          <a:p>
            <a:endParaRPr lang="en-US" sz="2400" dirty="0" smtClean="0">
              <a:latin typeface="Calibri" pitchFamily="34" charset="0"/>
            </a:endParaRPr>
          </a:p>
          <a:p>
            <a:r>
              <a:rPr lang="en-US" sz="2400" dirty="0" smtClean="0">
                <a:latin typeface="Calibri" pitchFamily="34" charset="0"/>
              </a:rPr>
              <a:t>Adopt statewide implementation of </a:t>
            </a:r>
            <a:r>
              <a:rPr lang="en-US" sz="2400" i="1" dirty="0" smtClean="0">
                <a:latin typeface="Calibri" pitchFamily="34" charset="0"/>
              </a:rPr>
              <a:t>End of Course </a:t>
            </a:r>
            <a:r>
              <a:rPr lang="en-US" sz="2400" dirty="0" smtClean="0">
                <a:latin typeface="Calibri" pitchFamily="34" charset="0"/>
              </a:rPr>
              <a:t>measure</a:t>
            </a:r>
          </a:p>
          <a:p>
            <a:endParaRPr lang="en-US" sz="2400" dirty="0">
              <a:latin typeface="Calibri" pitchFamily="34" charset="0"/>
            </a:endParaRPr>
          </a:p>
          <a:p>
            <a:endParaRPr lang="en-US" sz="2400" dirty="0">
              <a:latin typeface="Calibri" pitchFamily="34" charset="0"/>
            </a:endParaRPr>
          </a:p>
          <a:p>
            <a:r>
              <a:rPr lang="en-US" sz="2400" dirty="0">
                <a:latin typeface="Calibri" pitchFamily="34" charset="0"/>
              </a:rPr>
              <a:t> </a:t>
            </a:r>
          </a:p>
          <a:p>
            <a:endParaRPr lang="en-US" sz="2400" dirty="0">
              <a:latin typeface="Calibri" pitchFamily="34" charset="0"/>
            </a:endParaRPr>
          </a:p>
        </p:txBody>
      </p:sp>
      <p:sp>
        <p:nvSpPr>
          <p:cNvPr id="7" name="Slide Number Placeholder 6"/>
          <p:cNvSpPr>
            <a:spLocks noGrp="1"/>
          </p:cNvSpPr>
          <p:nvPr>
            <p:ph type="sldNum" sz="quarter" idx="12"/>
          </p:nvPr>
        </p:nvSpPr>
        <p:spPr/>
        <p:txBody>
          <a:bodyPr/>
          <a:lstStyle/>
          <a:p>
            <a:pPr>
              <a:defRPr/>
            </a:pPr>
            <a:fld id="{38B2CF4F-5697-4937-98E3-00B8A2F96E76}" type="slidenum">
              <a:rPr lang="en-US"/>
              <a:pPr>
                <a:defRPr/>
              </a:pPr>
              <a:t>22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686800" cy="5410200"/>
          </a:xfrm>
        </p:spPr>
        <p:txBody>
          <a:bodyPr>
            <a:normAutofit fontScale="77500" lnSpcReduction="20000"/>
          </a:bodyPr>
          <a:lstStyle/>
          <a:p>
            <a:r>
              <a:rPr lang="en-US" dirty="0" smtClean="0"/>
              <a:t>For FY 11-12 the total budget is $3.011b</a:t>
            </a:r>
          </a:p>
          <a:p>
            <a:r>
              <a:rPr lang="en-US" dirty="0" smtClean="0"/>
              <a:t>This is an increase over FY 10-11 of $52.8m or 1.78% </a:t>
            </a:r>
          </a:p>
          <a:p>
            <a:r>
              <a:rPr lang="en-US" dirty="0" smtClean="0"/>
              <a:t>State funding from General, Interagency Transfer, and Statutory Dedications are down by 10.5% while Self Generated funds are up by 30.24%</a:t>
            </a:r>
          </a:p>
          <a:p>
            <a:r>
              <a:rPr lang="en-US" dirty="0" smtClean="0"/>
              <a:t>The main component of State funds is “State General Funds Direct”.  This source of funds was down by only 1.49%</a:t>
            </a:r>
          </a:p>
          <a:p>
            <a:r>
              <a:rPr lang="en-US" dirty="0" smtClean="0"/>
              <a:t>When compared to the FY 11-12 formula funding request, General Funds cover 67.4% of requested need</a:t>
            </a:r>
          </a:p>
          <a:p>
            <a:r>
              <a:rPr lang="en-US" dirty="0" smtClean="0"/>
              <a:t>The FY 11-12 budget contains $97.2m in non-recurring self generated funds.</a:t>
            </a:r>
          </a:p>
          <a:p>
            <a:r>
              <a:rPr lang="en-US" dirty="0" smtClean="0"/>
              <a:t>It is important to note that for FY 11-12, HIED has absorbed $63.9m in unfunded mandated cost increases.  This erodes flexible operating funds at our campuses. </a:t>
            </a:r>
            <a:endParaRPr lang="en-US" dirty="0"/>
          </a:p>
        </p:txBody>
      </p:sp>
      <p:sp>
        <p:nvSpPr>
          <p:cNvPr id="4" name="Title 1"/>
          <p:cNvSpPr txBox="1">
            <a:spLocks/>
          </p:cNvSpPr>
          <p:nvPr/>
        </p:nvSpPr>
        <p:spPr bwMode="auto">
          <a:xfrm>
            <a:off x="0" y="152400"/>
            <a:ext cx="9144000" cy="914400"/>
          </a:xfrm>
          <a:prstGeom prst="rect">
            <a:avLst/>
          </a:prstGeom>
          <a:ln w="9525" cap="flat" cmpd="sng" algn="ctr">
            <a:solidFill>
              <a:schemeClr val="accent1">
                <a:shade val="95000"/>
                <a:satMod val="105000"/>
              </a:schemeClr>
            </a:solidFill>
            <a:prstDash val="solid"/>
            <a:miter lim="800000"/>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rtlCol="0" anchor="ctr" anchorCtr="0" compatLnSpc="1">
            <a:prstTxWarp prst="textNoShape">
              <a:avLst/>
            </a:prstTxWarp>
            <a:normAutofit fontScale="97500"/>
          </a:bodyPr>
          <a:lstStyle/>
          <a:p>
            <a:pPr lvl="0" algn="ctr" fontAlgn="auto">
              <a:spcAft>
                <a:spcPts val="0"/>
              </a:spcAft>
              <a:defRPr/>
            </a:pPr>
            <a:r>
              <a:rPr lang="en-US" sz="4400" dirty="0" smtClean="0"/>
              <a:t>FY 2011-12 HIED Budget Overview</a:t>
            </a:r>
            <a:endParaRPr kumimoji="0" lang="en-US" sz="4400" b="0" i="0" u="none" strike="noStrike" kern="1200" cap="none" spc="0" normalizeH="0" baseline="0" noProof="0" dirty="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14400"/>
          </a:xfrm>
        </p:spPr>
        <p:style>
          <a:lnRef idx="1">
            <a:schemeClr val="accent1"/>
          </a:lnRef>
          <a:fillRef idx="3">
            <a:schemeClr val="accent1"/>
          </a:fillRef>
          <a:effectRef idx="2">
            <a:schemeClr val="accent1"/>
          </a:effectRef>
          <a:fontRef idx="minor">
            <a:schemeClr val="lt1"/>
          </a:fontRef>
        </p:style>
        <p:txBody>
          <a:bodyPr rtlCol="0">
            <a:normAutofit fontScale="90000"/>
          </a:bodyPr>
          <a:lstStyle/>
          <a:p>
            <a:pPr fontAlgn="auto">
              <a:spcAft>
                <a:spcPts val="0"/>
              </a:spcAft>
              <a:defRPr/>
            </a:pPr>
            <a:r>
              <a:rPr lang="en-US" dirty="0" smtClean="0"/>
              <a:t>Annual Enrollment for Public Institutions</a:t>
            </a:r>
            <a:endParaRPr lang="en-US" dirty="0"/>
          </a:p>
        </p:txBody>
      </p:sp>
      <p:graphicFrame>
        <p:nvGraphicFramePr>
          <p:cNvPr id="4" name="Chart Placeholder 3"/>
          <p:cNvGraphicFramePr>
            <a:graphicFrameLocks noGrp="1"/>
          </p:cNvGraphicFramePr>
          <p:nvPr>
            <p:ph type="chart"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pPr>
              <a:defRPr/>
            </a:pPr>
            <a:fld id="{047C7C47-E30E-4B3F-988F-6AEFA4168D0A}"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0" y="228600"/>
            <a:ext cx="9144000" cy="944562"/>
          </a:xfrm>
        </p:spPr>
        <p:style>
          <a:lnRef idx="0">
            <a:schemeClr val="accent1"/>
          </a:lnRef>
          <a:fillRef idx="3">
            <a:schemeClr val="accent1"/>
          </a:fillRef>
          <a:effectRef idx="3">
            <a:schemeClr val="accent1"/>
          </a:effectRef>
          <a:fontRef idx="minor">
            <a:schemeClr val="lt1"/>
          </a:fontRef>
        </p:style>
        <p:txBody>
          <a:bodyPr/>
          <a:lstStyle/>
          <a:p>
            <a:r>
              <a:rPr lang="en-US" dirty="0" smtClean="0"/>
              <a:t>Certificates and Degrees Awarded</a:t>
            </a:r>
          </a:p>
        </p:txBody>
      </p:sp>
      <p:graphicFrame>
        <p:nvGraphicFramePr>
          <p:cNvPr id="6" name="Chart Placeholder 3"/>
          <p:cNvGraphicFramePr>
            <a:graphicFrameLocks noGrp="1"/>
          </p:cNvGraphicFramePr>
          <p:nvPr>
            <p:ph type="chart" idx="1"/>
          </p:nvPr>
        </p:nvGraphicFramePr>
        <p:xfrm>
          <a:off x="381000" y="15240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2743200" y="1752600"/>
            <a:ext cx="3200400" cy="1754326"/>
          </a:xfrm>
          <a:prstGeom prst="rect">
            <a:avLst/>
          </a:prstGeom>
          <a:solidFill>
            <a:schemeClr val="bg1"/>
          </a:solidFill>
          <a:ln w="38100">
            <a:solidFill>
              <a:schemeClr val="accent3">
                <a:lumMod val="50000"/>
              </a:schemeClr>
            </a:solidFill>
          </a:ln>
        </p:spPr>
        <p:txBody>
          <a:bodyPr wrap="square" rtlCol="0">
            <a:spAutoFit/>
          </a:bodyPr>
          <a:lstStyle/>
          <a:p>
            <a:r>
              <a:rPr lang="en-US" dirty="0" smtClean="0"/>
              <a:t>382% - Certificates</a:t>
            </a:r>
          </a:p>
          <a:p>
            <a:r>
              <a:rPr lang="en-US" dirty="0" smtClean="0"/>
              <a:t>55% - Diplomas</a:t>
            </a:r>
          </a:p>
          <a:p>
            <a:r>
              <a:rPr lang="en-US" dirty="0" smtClean="0"/>
              <a:t>51% Associate Degrees</a:t>
            </a:r>
          </a:p>
          <a:p>
            <a:r>
              <a:rPr lang="en-US" dirty="0" smtClean="0"/>
              <a:t>8% Baccalaureate Degrees</a:t>
            </a:r>
          </a:p>
          <a:p>
            <a:r>
              <a:rPr lang="en-US" dirty="0" smtClean="0">
                <a:solidFill>
                  <a:srgbClr val="C00000"/>
                </a:solidFill>
              </a:rPr>
              <a:t>-2% Master Degrees</a:t>
            </a:r>
          </a:p>
          <a:p>
            <a:r>
              <a:rPr lang="en-US" dirty="0" smtClean="0"/>
              <a:t>5% Doctoral Degrees</a:t>
            </a:r>
            <a:endParaRPr lang="en-US" dirty="0"/>
          </a:p>
        </p:txBody>
      </p:sp>
      <p:sp>
        <p:nvSpPr>
          <p:cNvPr id="5" name="Slide Number Placeholder 4"/>
          <p:cNvSpPr>
            <a:spLocks noGrp="1"/>
          </p:cNvSpPr>
          <p:nvPr>
            <p:ph type="sldNum" sz="quarter" idx="12"/>
          </p:nvPr>
        </p:nvSpPr>
        <p:spPr/>
        <p:txBody>
          <a:bodyPr/>
          <a:lstStyle/>
          <a:p>
            <a:pPr>
              <a:defRPr/>
            </a:pPr>
            <a:fld id="{047C7C47-E30E-4B3F-988F-6AEFA4168D0A}"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0" y="274638"/>
            <a:ext cx="9144000" cy="1020762"/>
          </a:xfrm>
        </p:spPr>
        <p:style>
          <a:lnRef idx="0">
            <a:schemeClr val="accent1"/>
          </a:lnRef>
          <a:fillRef idx="3">
            <a:schemeClr val="accent1"/>
          </a:fillRef>
          <a:effectRef idx="3">
            <a:schemeClr val="accent1"/>
          </a:effectRef>
          <a:fontRef idx="minor">
            <a:schemeClr val="lt1"/>
          </a:fontRef>
        </p:style>
        <p:txBody>
          <a:bodyPr/>
          <a:lstStyle/>
          <a:p>
            <a:r>
              <a:rPr lang="en-US" dirty="0" smtClean="0"/>
              <a:t>State/Student Share</a:t>
            </a:r>
          </a:p>
        </p:txBody>
      </p:sp>
      <p:graphicFrame>
        <p:nvGraphicFramePr>
          <p:cNvPr id="5"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2"/>
          </p:nvPr>
        </p:nvSpPr>
        <p:spPr/>
        <p:txBody>
          <a:bodyPr/>
          <a:lstStyle/>
          <a:p>
            <a:pPr>
              <a:defRPr/>
            </a:pPr>
            <a:fld id="{30F24396-BD70-4425-B64A-EDBDDD20290B}"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95" name="Rectangle 5"/>
          <p:cNvSpPr>
            <a:spLocks noChangeArrowheads="1"/>
          </p:cNvSpPr>
          <p:nvPr/>
        </p:nvSpPr>
        <p:spPr bwMode="auto">
          <a:xfrm>
            <a:off x="1275630" y="1248476"/>
            <a:ext cx="7373617" cy="751905"/>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graphicFrame>
        <p:nvGraphicFramePr>
          <p:cNvPr id="630793" name="Object 9"/>
          <p:cNvGraphicFramePr>
            <a:graphicFrameLocks noChangeAspect="1"/>
          </p:cNvGraphicFramePr>
          <p:nvPr/>
        </p:nvGraphicFramePr>
        <p:xfrm>
          <a:off x="351692" y="1624427"/>
          <a:ext cx="8154493" cy="4675910"/>
        </p:xfrm>
        <a:graphic>
          <a:graphicData uri="http://schemas.openxmlformats.org/presentationml/2006/ole">
            <p:oleObj spid="_x0000_s143362" name="Chart" r:id="rId4" imgW="6096000" imgH="4067175" progId="MSGraph.Chart.8">
              <p:embed followColorScheme="full"/>
            </p:oleObj>
          </a:graphicData>
        </a:graphic>
      </p:graphicFrame>
      <p:sp>
        <p:nvSpPr>
          <p:cNvPr id="630796" name="Rectangle 10"/>
          <p:cNvSpPr>
            <a:spLocks noChangeArrowheads="1"/>
          </p:cNvSpPr>
          <p:nvPr/>
        </p:nvSpPr>
        <p:spPr bwMode="auto">
          <a:xfrm>
            <a:off x="852407" y="1248476"/>
            <a:ext cx="7224595" cy="751905"/>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900" dirty="0" smtClean="0"/>
              <a:t>State </a:t>
            </a:r>
            <a:r>
              <a:rPr lang="en-US" sz="1900" dirty="0"/>
              <a:t>Funding per FTE Student</a:t>
            </a:r>
            <a:br>
              <a:rPr lang="en-US" sz="1900" dirty="0"/>
            </a:br>
            <a:r>
              <a:rPr lang="en-US" sz="1900" dirty="0" smtClean="0"/>
              <a:t>2009-10</a:t>
            </a:r>
            <a:endParaRPr lang="en-US" sz="1900" dirty="0"/>
          </a:p>
        </p:txBody>
      </p:sp>
      <p:sp>
        <p:nvSpPr>
          <p:cNvPr id="630797" name="Text Box 11"/>
          <p:cNvSpPr txBox="1">
            <a:spLocks noChangeArrowheads="1"/>
          </p:cNvSpPr>
          <p:nvPr/>
        </p:nvSpPr>
        <p:spPr bwMode="auto">
          <a:xfrm>
            <a:off x="709346" y="6211049"/>
            <a:ext cx="3099315" cy="488630"/>
          </a:xfrm>
          <a:prstGeom prst="rect">
            <a:avLst/>
          </a:prstGeom>
          <a:noFill/>
          <a:ln w="9525">
            <a:noFill/>
            <a:miter lim="800000"/>
            <a:headEnd/>
            <a:tailEnd/>
          </a:ln>
        </p:spPr>
        <p:txBody>
          <a:bodyPr wrap="none" lIns="87664" tIns="43832" rIns="87664" bIns="43832">
            <a:spAutoFit/>
          </a:bodyPr>
          <a:lstStyle/>
          <a:p>
            <a:r>
              <a:rPr lang="en-US" sz="1300" dirty="0" smtClean="0"/>
              <a:t>Source</a:t>
            </a:r>
            <a:r>
              <a:rPr lang="en-US" sz="1300" dirty="0"/>
              <a:t>: SREB Data Exchange </a:t>
            </a:r>
            <a:r>
              <a:rPr lang="en-US" sz="1300" dirty="0" smtClean="0"/>
              <a:t>2009-10</a:t>
            </a:r>
            <a:endParaRPr lang="en-US" sz="1300" dirty="0"/>
          </a:p>
          <a:p>
            <a:r>
              <a:rPr lang="en-US" sz="1300" dirty="0"/>
              <a:t>Public Four-Year Institutions</a:t>
            </a:r>
          </a:p>
        </p:txBody>
      </p:sp>
      <p:sp>
        <p:nvSpPr>
          <p:cNvPr id="630799" name="Line 13"/>
          <p:cNvSpPr>
            <a:spLocks noChangeShapeType="1"/>
          </p:cNvSpPr>
          <p:nvPr/>
        </p:nvSpPr>
        <p:spPr bwMode="auto">
          <a:xfrm flipH="1">
            <a:off x="6789450" y="3128238"/>
            <a:ext cx="357653" cy="601524"/>
          </a:xfrm>
          <a:prstGeom prst="line">
            <a:avLst/>
          </a:prstGeom>
          <a:noFill/>
          <a:ln w="9525">
            <a:solidFill>
              <a:schemeClr val="tx1"/>
            </a:solidFill>
            <a:round/>
            <a:headEnd/>
            <a:tailEnd type="triangle" w="med" len="med"/>
          </a:ln>
        </p:spPr>
        <p:txBody>
          <a:bodyPr lIns="87664" tIns="43832" rIns="87664" bIns="43832"/>
          <a:lstStyle/>
          <a:p>
            <a:endParaRPr lang="en-US" dirty="0"/>
          </a:p>
        </p:txBody>
      </p:sp>
      <p:sp>
        <p:nvSpPr>
          <p:cNvPr id="10" name="Text Box 12"/>
          <p:cNvSpPr txBox="1">
            <a:spLocks noChangeArrowheads="1"/>
          </p:cNvSpPr>
          <p:nvPr/>
        </p:nvSpPr>
        <p:spPr bwMode="auto">
          <a:xfrm>
            <a:off x="6431797" y="2526714"/>
            <a:ext cx="1216021" cy="550185"/>
          </a:xfrm>
          <a:prstGeom prst="rect">
            <a:avLst/>
          </a:prstGeom>
          <a:solidFill>
            <a:srgbClr val="C0C0C0"/>
          </a:solidFill>
          <a:ln w="9525">
            <a:noFill/>
            <a:miter lim="800000"/>
            <a:headEnd/>
            <a:tailEnd/>
          </a:ln>
        </p:spPr>
        <p:txBody>
          <a:bodyPr lIns="87664" tIns="43832" rIns="87664" bIns="43832">
            <a:spAutoFit/>
          </a:bodyPr>
          <a:lstStyle/>
          <a:p>
            <a:pPr algn="ctr">
              <a:spcBef>
                <a:spcPct val="50000"/>
              </a:spcBef>
            </a:pPr>
            <a:r>
              <a:rPr lang="en-US" sz="1500" dirty="0" smtClean="0"/>
              <a:t>76% </a:t>
            </a:r>
            <a:r>
              <a:rPr lang="en-US" sz="1500" dirty="0"/>
              <a:t>of SREB Avg.</a:t>
            </a:r>
          </a:p>
        </p:txBody>
      </p:sp>
      <p:sp>
        <p:nvSpPr>
          <p:cNvPr id="11" name="Rectangle 10"/>
          <p:cNvSpPr/>
          <p:nvPr/>
        </p:nvSpPr>
        <p:spPr bwMode="auto">
          <a:xfrm>
            <a:off x="3570571" y="2000381"/>
            <a:ext cx="2861226" cy="63776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dirty="0" smtClean="0"/>
              <a:t>2009-10 Annual FTE = 123,044         Loss in State Funding =  $179,644,240  as compared to SREB Average</a:t>
            </a:r>
            <a:endParaRPr lang="en-US" sz="1200" b="1" dirty="0" smtClean="0"/>
          </a:p>
        </p:txBody>
      </p:sp>
      <p:cxnSp>
        <p:nvCxnSpPr>
          <p:cNvPr id="13" name="Straight Arrow Connector 12"/>
          <p:cNvCxnSpPr>
            <a:stCxn id="11" idx="2"/>
          </p:cNvCxnSpPr>
          <p:nvPr/>
        </p:nvCxnSpPr>
        <p:spPr bwMode="auto">
          <a:xfrm rot="5400000">
            <a:off x="4289361" y="2491604"/>
            <a:ext cx="565280" cy="858368"/>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15" name="Straight Arrow Connector 14"/>
          <p:cNvCxnSpPr>
            <a:stCxn id="11" idx="2"/>
          </p:cNvCxnSpPr>
          <p:nvPr/>
        </p:nvCxnSpPr>
        <p:spPr bwMode="auto">
          <a:xfrm rot="16200000" flipH="1">
            <a:off x="5277981" y="2361352"/>
            <a:ext cx="1091613" cy="1645205"/>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2" name="Title 1"/>
          <p:cNvSpPr txBox="1">
            <a:spLocks/>
          </p:cNvSpPr>
          <p:nvPr/>
        </p:nvSpPr>
        <p:spPr>
          <a:xfrm>
            <a:off x="0" y="152400"/>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Four-Year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20" name="Rectangle 4"/>
          <p:cNvSpPr>
            <a:spLocks noChangeArrowheads="1"/>
          </p:cNvSpPr>
          <p:nvPr/>
        </p:nvSpPr>
        <p:spPr bwMode="auto">
          <a:xfrm>
            <a:off x="1275630" y="1248476"/>
            <a:ext cx="7373617" cy="751905"/>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sp>
        <p:nvSpPr>
          <p:cNvPr id="653321" name="Text Box 7"/>
          <p:cNvSpPr txBox="1">
            <a:spLocks noChangeArrowheads="1"/>
          </p:cNvSpPr>
          <p:nvPr/>
        </p:nvSpPr>
        <p:spPr bwMode="auto">
          <a:xfrm>
            <a:off x="709346" y="6211049"/>
            <a:ext cx="3099315" cy="488630"/>
          </a:xfrm>
          <a:prstGeom prst="rect">
            <a:avLst/>
          </a:prstGeom>
          <a:noFill/>
          <a:ln w="9525">
            <a:noFill/>
            <a:miter lim="800000"/>
            <a:headEnd/>
            <a:tailEnd/>
          </a:ln>
        </p:spPr>
        <p:txBody>
          <a:bodyPr wrap="none" lIns="87664" tIns="43832" rIns="87664" bIns="43832">
            <a:spAutoFit/>
          </a:bodyPr>
          <a:lstStyle/>
          <a:p>
            <a:r>
              <a:rPr lang="en-US" sz="1300" dirty="0"/>
              <a:t>Source: SREB Data Exchange </a:t>
            </a:r>
            <a:r>
              <a:rPr lang="en-US" sz="1300" dirty="0" smtClean="0"/>
              <a:t>2009-10</a:t>
            </a:r>
            <a:endParaRPr lang="en-US" sz="1300" dirty="0"/>
          </a:p>
          <a:p>
            <a:r>
              <a:rPr lang="en-US" sz="1300" dirty="0"/>
              <a:t>Public Four-Year Institutions</a:t>
            </a:r>
          </a:p>
        </p:txBody>
      </p:sp>
      <p:graphicFrame>
        <p:nvGraphicFramePr>
          <p:cNvPr id="653318" name="Object 6"/>
          <p:cNvGraphicFramePr>
            <a:graphicFrameLocks noChangeAspect="1"/>
          </p:cNvGraphicFramePr>
          <p:nvPr/>
        </p:nvGraphicFramePr>
        <p:xfrm>
          <a:off x="423223" y="1774809"/>
          <a:ext cx="8011432" cy="4511430"/>
        </p:xfrm>
        <a:graphic>
          <a:graphicData uri="http://schemas.openxmlformats.org/presentationml/2006/ole">
            <p:oleObj spid="_x0000_s144386" name="Chart" r:id="rId4" imgW="6096000" imgH="4067175" progId="MSGraph.Chart.8">
              <p:embed followColorScheme="full"/>
            </p:oleObj>
          </a:graphicData>
        </a:graphic>
      </p:graphicFrame>
      <p:sp>
        <p:nvSpPr>
          <p:cNvPr id="653322" name="Rectangle 11"/>
          <p:cNvSpPr>
            <a:spLocks noChangeArrowheads="1"/>
          </p:cNvSpPr>
          <p:nvPr/>
        </p:nvSpPr>
        <p:spPr bwMode="auto">
          <a:xfrm>
            <a:off x="637815" y="1398857"/>
            <a:ext cx="7916057" cy="531032"/>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900" dirty="0" smtClean="0"/>
              <a:t>Net Tuition/Fees Revenue </a:t>
            </a:r>
            <a:r>
              <a:rPr lang="en-US" sz="1900" dirty="0"/>
              <a:t>per FTE Student</a:t>
            </a:r>
            <a:br>
              <a:rPr lang="en-US" sz="1900" dirty="0"/>
            </a:br>
            <a:r>
              <a:rPr lang="en-US" sz="1900" dirty="0" smtClean="0"/>
              <a:t>2009-10</a:t>
            </a:r>
          </a:p>
        </p:txBody>
      </p:sp>
      <p:sp>
        <p:nvSpPr>
          <p:cNvPr id="653323" name="Text Box 13"/>
          <p:cNvSpPr txBox="1">
            <a:spLocks noChangeArrowheads="1"/>
          </p:cNvSpPr>
          <p:nvPr/>
        </p:nvSpPr>
        <p:spPr bwMode="auto">
          <a:xfrm>
            <a:off x="6860981" y="3053047"/>
            <a:ext cx="1287551" cy="550185"/>
          </a:xfrm>
          <a:prstGeom prst="rect">
            <a:avLst/>
          </a:prstGeom>
          <a:solidFill>
            <a:srgbClr val="C0C0C0"/>
          </a:solidFill>
          <a:ln w="9525">
            <a:noFill/>
            <a:miter lim="800000"/>
            <a:headEnd/>
            <a:tailEnd/>
          </a:ln>
        </p:spPr>
        <p:txBody>
          <a:bodyPr lIns="87664" tIns="43832" rIns="87664" bIns="43832">
            <a:spAutoFit/>
          </a:bodyPr>
          <a:lstStyle/>
          <a:p>
            <a:pPr algn="ctr">
              <a:spcBef>
                <a:spcPct val="50000"/>
              </a:spcBef>
            </a:pPr>
            <a:r>
              <a:rPr lang="en-US" sz="1500" dirty="0" smtClean="0"/>
              <a:t>65% </a:t>
            </a:r>
            <a:r>
              <a:rPr lang="en-US" sz="1500" dirty="0"/>
              <a:t>of SREB Avg.</a:t>
            </a:r>
          </a:p>
        </p:txBody>
      </p:sp>
      <p:sp>
        <p:nvSpPr>
          <p:cNvPr id="653324" name="Line 14"/>
          <p:cNvSpPr>
            <a:spLocks noChangeShapeType="1"/>
          </p:cNvSpPr>
          <p:nvPr/>
        </p:nvSpPr>
        <p:spPr bwMode="auto">
          <a:xfrm flipH="1">
            <a:off x="7504756" y="3654571"/>
            <a:ext cx="0" cy="751905"/>
          </a:xfrm>
          <a:prstGeom prst="line">
            <a:avLst/>
          </a:prstGeom>
          <a:noFill/>
          <a:ln w="9525">
            <a:solidFill>
              <a:schemeClr val="tx1"/>
            </a:solidFill>
            <a:round/>
            <a:headEnd/>
            <a:tailEnd type="triangle" w="med" len="med"/>
          </a:ln>
        </p:spPr>
        <p:txBody>
          <a:bodyPr lIns="87664" tIns="43832" rIns="87664" bIns="43832"/>
          <a:lstStyle/>
          <a:p>
            <a:endParaRPr lang="en-US" dirty="0"/>
          </a:p>
        </p:txBody>
      </p:sp>
      <p:sp>
        <p:nvSpPr>
          <p:cNvPr id="10" name="Rectangle 9"/>
          <p:cNvSpPr/>
          <p:nvPr/>
        </p:nvSpPr>
        <p:spPr bwMode="auto">
          <a:xfrm>
            <a:off x="3570571" y="2225952"/>
            <a:ext cx="2861226" cy="82718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b="1" dirty="0" smtClean="0"/>
              <a:t>2009-10 Annual FTE = 123,044                       Loss in Tuition Revenue = $293,952,116   as compared to SREB Average</a:t>
            </a:r>
          </a:p>
        </p:txBody>
      </p:sp>
      <p:cxnSp>
        <p:nvCxnSpPr>
          <p:cNvPr id="16" name="Straight Arrow Connector 15"/>
          <p:cNvCxnSpPr>
            <a:stCxn id="10" idx="2"/>
          </p:cNvCxnSpPr>
          <p:nvPr/>
        </p:nvCxnSpPr>
        <p:spPr bwMode="auto">
          <a:xfrm rot="5400000">
            <a:off x="4514323" y="3468473"/>
            <a:ext cx="902198" cy="71525"/>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18" name="Straight Arrow Connector 17"/>
          <p:cNvCxnSpPr>
            <a:stCxn id="10" idx="2"/>
          </p:cNvCxnSpPr>
          <p:nvPr/>
        </p:nvCxnSpPr>
        <p:spPr bwMode="auto">
          <a:xfrm rot="16200000" flipH="1">
            <a:off x="5540536" y="2513784"/>
            <a:ext cx="1353340" cy="2432044"/>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3" name="Title 1"/>
          <p:cNvSpPr txBox="1">
            <a:spLocks/>
          </p:cNvSpPr>
          <p:nvPr/>
        </p:nvSpPr>
        <p:spPr>
          <a:xfrm>
            <a:off x="0" y="152400"/>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Four-Year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44" name="Slide Number Placeholder 6"/>
          <p:cNvSpPr txBox="1">
            <a:spLocks noGrp="1"/>
          </p:cNvSpPr>
          <p:nvPr/>
        </p:nvSpPr>
        <p:spPr bwMode="auto">
          <a:xfrm>
            <a:off x="6552505" y="6248644"/>
            <a:ext cx="2133997" cy="457409"/>
          </a:xfrm>
          <a:prstGeom prst="rect">
            <a:avLst/>
          </a:prstGeom>
          <a:noFill/>
          <a:ln w="9525">
            <a:noFill/>
            <a:miter lim="800000"/>
            <a:headEnd/>
            <a:tailEnd/>
          </a:ln>
        </p:spPr>
        <p:txBody>
          <a:bodyPr lIns="91433" tIns="45717" rIns="91433" bIns="45717" anchor="b"/>
          <a:lstStyle/>
          <a:p>
            <a:pPr algn="r" defTabSz="914684"/>
            <a:endParaRPr lang="en-US" sz="1200" dirty="0" smtClean="0">
              <a:latin typeface="Arial Black" pitchFamily="34" charset="0"/>
            </a:endParaRPr>
          </a:p>
          <a:p>
            <a:pPr algn="r" defTabSz="914684"/>
            <a:endParaRPr lang="en-US" sz="1200" dirty="0">
              <a:latin typeface="Arial Black" pitchFamily="34" charset="0"/>
            </a:endParaRPr>
          </a:p>
        </p:txBody>
      </p:sp>
      <p:sp>
        <p:nvSpPr>
          <p:cNvPr id="654345" name="Rectangle 4"/>
          <p:cNvSpPr>
            <a:spLocks noChangeArrowheads="1"/>
          </p:cNvSpPr>
          <p:nvPr/>
        </p:nvSpPr>
        <p:spPr bwMode="auto">
          <a:xfrm>
            <a:off x="995468" y="1398857"/>
            <a:ext cx="7373617" cy="375952"/>
          </a:xfrm>
          <a:prstGeom prst="rect">
            <a:avLst/>
          </a:prstGeom>
          <a:noFill/>
          <a:ln w="9525">
            <a:noFill/>
            <a:miter lim="800000"/>
            <a:headEnd/>
            <a:tailEnd/>
          </a:ln>
        </p:spPr>
        <p:txBody>
          <a:bodyPr lIns="0" tIns="0" rIns="0" bIns="0" anchor="ctr"/>
          <a:lstStyle/>
          <a:p>
            <a:pPr algn="ctr" defTabSz="914684" eaLnBrk="0" hangingPunct="0">
              <a:lnSpc>
                <a:spcPct val="85000"/>
              </a:lnSpc>
            </a:pPr>
            <a:endParaRPr lang="en-US" sz="1900" dirty="0"/>
          </a:p>
        </p:txBody>
      </p:sp>
      <p:sp>
        <p:nvSpPr>
          <p:cNvPr id="654346" name="Text Box 5"/>
          <p:cNvSpPr txBox="1">
            <a:spLocks noChangeArrowheads="1"/>
          </p:cNvSpPr>
          <p:nvPr/>
        </p:nvSpPr>
        <p:spPr bwMode="auto">
          <a:xfrm>
            <a:off x="709346" y="6211049"/>
            <a:ext cx="3099315" cy="488630"/>
          </a:xfrm>
          <a:prstGeom prst="rect">
            <a:avLst/>
          </a:prstGeom>
          <a:noFill/>
          <a:ln w="9525">
            <a:noFill/>
            <a:miter lim="800000"/>
            <a:headEnd/>
            <a:tailEnd/>
          </a:ln>
        </p:spPr>
        <p:txBody>
          <a:bodyPr wrap="none" lIns="87664" tIns="43832" rIns="87664" bIns="43832">
            <a:spAutoFit/>
          </a:bodyPr>
          <a:lstStyle/>
          <a:p>
            <a:r>
              <a:rPr lang="en-US" sz="1300" dirty="0"/>
              <a:t>Source: SREB Data Exchange </a:t>
            </a:r>
            <a:r>
              <a:rPr lang="en-US" sz="1300" dirty="0" smtClean="0"/>
              <a:t>2009-10</a:t>
            </a:r>
            <a:endParaRPr lang="en-US" sz="1300" dirty="0"/>
          </a:p>
          <a:p>
            <a:r>
              <a:rPr lang="en-US" sz="1300" dirty="0"/>
              <a:t>Public Four-Year Institutions</a:t>
            </a:r>
          </a:p>
        </p:txBody>
      </p:sp>
      <p:graphicFrame>
        <p:nvGraphicFramePr>
          <p:cNvPr id="654342" name="Object 6"/>
          <p:cNvGraphicFramePr>
            <a:graphicFrameLocks noChangeAspect="1"/>
          </p:cNvGraphicFramePr>
          <p:nvPr/>
        </p:nvGraphicFramePr>
        <p:xfrm>
          <a:off x="280161" y="1624427"/>
          <a:ext cx="8220063" cy="4661811"/>
        </p:xfrm>
        <a:graphic>
          <a:graphicData uri="http://schemas.openxmlformats.org/presentationml/2006/ole">
            <p:oleObj spid="_x0000_s145410" name="Chart" r:id="rId4" imgW="6096000" imgH="4076700" progId="MSGraph.Chart.8">
              <p:embed followColorScheme="full"/>
            </p:oleObj>
          </a:graphicData>
        </a:graphic>
      </p:graphicFrame>
      <p:sp>
        <p:nvSpPr>
          <p:cNvPr id="654347" name="Rectangle 11"/>
          <p:cNvSpPr>
            <a:spLocks noChangeArrowheads="1"/>
          </p:cNvSpPr>
          <p:nvPr/>
        </p:nvSpPr>
        <p:spPr bwMode="auto">
          <a:xfrm>
            <a:off x="709346" y="1624428"/>
            <a:ext cx="7705937" cy="300762"/>
          </a:xfrm>
          <a:prstGeom prst="rect">
            <a:avLst/>
          </a:prstGeom>
          <a:noFill/>
          <a:ln w="9525">
            <a:noFill/>
            <a:miter lim="800000"/>
            <a:headEnd/>
            <a:tailEnd/>
          </a:ln>
        </p:spPr>
        <p:txBody>
          <a:bodyPr lIns="0" tIns="0" rIns="0" bIns="0" anchor="ctr"/>
          <a:lstStyle/>
          <a:p>
            <a:pPr algn="ctr" defTabSz="914684" eaLnBrk="0" hangingPunct="0">
              <a:lnSpc>
                <a:spcPct val="85000"/>
              </a:lnSpc>
            </a:pPr>
            <a:r>
              <a:rPr lang="en-US" sz="1700" dirty="0" smtClean="0"/>
              <a:t>Total </a:t>
            </a:r>
            <a:r>
              <a:rPr lang="en-US" sz="1700" dirty="0"/>
              <a:t>Public </a:t>
            </a:r>
            <a:r>
              <a:rPr lang="en-US" sz="1700" dirty="0" smtClean="0"/>
              <a:t>Funding </a:t>
            </a:r>
            <a:r>
              <a:rPr lang="en-US" sz="1700" dirty="0"/>
              <a:t>per FTE Student</a:t>
            </a:r>
            <a:br>
              <a:rPr lang="en-US" sz="1700" dirty="0"/>
            </a:br>
            <a:r>
              <a:rPr lang="en-US" sz="1700" dirty="0" smtClean="0"/>
              <a:t>2009-10</a:t>
            </a:r>
          </a:p>
          <a:p>
            <a:pPr algn="ctr" defTabSz="914684" eaLnBrk="0" hangingPunct="0">
              <a:lnSpc>
                <a:spcPct val="85000"/>
              </a:lnSpc>
            </a:pPr>
            <a:endParaRPr lang="en-US" sz="1900" dirty="0" smtClean="0"/>
          </a:p>
        </p:txBody>
      </p:sp>
      <p:sp>
        <p:nvSpPr>
          <p:cNvPr id="9" name="Rectangle 8"/>
          <p:cNvSpPr/>
          <p:nvPr/>
        </p:nvSpPr>
        <p:spPr bwMode="auto">
          <a:xfrm>
            <a:off x="3212918" y="2000381"/>
            <a:ext cx="2360511" cy="82718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87664" tIns="43832" rIns="87664" bIns="43832" numCol="1" rtlCol="0" anchor="t" anchorCtr="0" compatLnSpc="1">
            <a:prstTxWarp prst="textNoShape">
              <a:avLst/>
            </a:prstTxWarp>
            <a:spAutoFit/>
          </a:bodyPr>
          <a:lstStyle/>
          <a:p>
            <a:pPr defTabSz="914684" eaLnBrk="0" hangingPunct="0">
              <a:spcBef>
                <a:spcPct val="50000"/>
              </a:spcBef>
            </a:pPr>
            <a:r>
              <a:rPr lang="en-US" sz="1200" b="1" dirty="0" smtClean="0"/>
              <a:t>2009-10 Annual FTE = 123,044          Loss in Revenue = $473,596,356 as compared to SREB Average</a:t>
            </a:r>
          </a:p>
        </p:txBody>
      </p:sp>
      <p:cxnSp>
        <p:nvCxnSpPr>
          <p:cNvPr id="12" name="Straight Arrow Connector 11"/>
          <p:cNvCxnSpPr>
            <a:stCxn id="9" idx="2"/>
          </p:cNvCxnSpPr>
          <p:nvPr/>
        </p:nvCxnSpPr>
        <p:spPr bwMode="auto">
          <a:xfrm rot="16200000" flipH="1">
            <a:off x="4147935" y="3072804"/>
            <a:ext cx="526246" cy="35768"/>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cxnSp>
        <p:nvCxnSpPr>
          <p:cNvPr id="14" name="Straight Arrow Connector 13"/>
          <p:cNvCxnSpPr>
            <a:stCxn id="9" idx="2"/>
          </p:cNvCxnSpPr>
          <p:nvPr/>
        </p:nvCxnSpPr>
        <p:spPr bwMode="auto">
          <a:xfrm rot="16200000" flipH="1">
            <a:off x="5674864" y="1545874"/>
            <a:ext cx="977387" cy="3540767"/>
          </a:xfrm>
          <a:prstGeom prst="straightConnector1">
            <a:avLst/>
          </a:prstGeom>
          <a:solidFill>
            <a:srgbClr val="0000FF"/>
          </a:solidFill>
          <a:ln w="9525" cap="flat" cmpd="sng" algn="ctr">
            <a:solidFill>
              <a:schemeClr val="tx1"/>
            </a:solidFill>
            <a:prstDash val="solid"/>
            <a:round/>
            <a:headEnd type="none" w="med" len="med"/>
            <a:tailEnd type="triangle" w="med" len="med"/>
          </a:ln>
          <a:effectLst/>
        </p:spPr>
      </p:cxnSp>
      <p:sp>
        <p:nvSpPr>
          <p:cNvPr id="13" name="Title 1"/>
          <p:cNvSpPr txBox="1">
            <a:spLocks/>
          </p:cNvSpPr>
          <p:nvPr/>
        </p:nvSpPr>
        <p:spPr>
          <a:xfrm>
            <a:off x="0" y="152400"/>
            <a:ext cx="9144000" cy="1020762"/>
          </a:xfrm>
          <a:prstGeom prst="rect">
            <a:avLst/>
          </a:prstGeom>
        </p:spPr>
        <p:style>
          <a:lnRef idx="0">
            <a:schemeClr val="accent1"/>
          </a:lnRef>
          <a:fillRef idx="3">
            <a:schemeClr val="accent1"/>
          </a:fillRef>
          <a:effectRef idx="3">
            <a:schemeClr val="accent1"/>
          </a:effectRef>
          <a:fontRef idx="minor">
            <a:schemeClr val="lt1"/>
          </a:fontRef>
        </p:style>
        <p:txBody>
          <a:bodyPr/>
          <a:lstStyle/>
          <a:p>
            <a:pPr algn="ctr"/>
            <a:r>
              <a:rPr lang="en-US" sz="2800" b="1" dirty="0" smtClean="0"/>
              <a:t>Louisiana Postsecondary Education  - How do we compare? Four-Year Institutions</a:t>
            </a:r>
          </a:p>
          <a:p>
            <a:pPr lvl="0" algn="ctr"/>
            <a:endParaRPr kumimoji="0" lang="en-US" sz="2800" b="0" i="0" u="none" strike="noStrike" kern="1200" cap="none" spc="0" normalizeH="0" baseline="0" noProof="0" dirty="0" smtClean="0">
              <a:ln>
                <a:noFill/>
              </a:ln>
              <a:solidFill>
                <a:schemeClr val="lt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1559</TotalTime>
  <Words>1348</Words>
  <Application>Microsoft Office PowerPoint</Application>
  <PresentationFormat>On-screen Show (4:3)</PresentationFormat>
  <Paragraphs>224</Paragraphs>
  <Slides>22</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Chart</vt:lpstr>
      <vt:lpstr>Louisiana Public Postsecondary Education Budget &amp; Performance Funding Formula  Overview</vt:lpstr>
      <vt:lpstr>Slide 2</vt:lpstr>
      <vt:lpstr>Slide 3</vt:lpstr>
      <vt:lpstr>Annual Enrollment for Public Institutions</vt:lpstr>
      <vt:lpstr>Certificates and Degrees Awarded</vt:lpstr>
      <vt:lpstr>State/Student Share</vt:lpstr>
      <vt:lpstr>Slide 7</vt:lpstr>
      <vt:lpstr>Slide 8</vt:lpstr>
      <vt:lpstr>Slide 9</vt:lpstr>
      <vt:lpstr>Slide 10</vt:lpstr>
      <vt:lpstr>Slide 11</vt:lpstr>
      <vt:lpstr>Slide 12</vt:lpstr>
      <vt:lpstr>Slide 13</vt:lpstr>
      <vt:lpstr>Board of Regents Focus</vt:lpstr>
      <vt:lpstr>Constitutional Authority</vt:lpstr>
      <vt:lpstr>Slide 16</vt:lpstr>
      <vt:lpstr>History of Development of Formula</vt:lpstr>
      <vt:lpstr>Slide 18</vt:lpstr>
      <vt:lpstr>Total State Funds for All  Formula Institutions</vt:lpstr>
      <vt:lpstr>Funding Formula </vt:lpstr>
      <vt:lpstr>Funding Formula </vt:lpstr>
      <vt:lpstr>Funding Formula </vt:lpstr>
    </vt:vector>
  </TitlesOfParts>
  <Company>Louisiana Board of Regents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Louisiana Post Secondary Education</dc:title>
  <dc:creator>bgoodson</dc:creator>
  <cp:lastModifiedBy>meg.casper</cp:lastModifiedBy>
  <cp:revision>155</cp:revision>
  <dcterms:created xsi:type="dcterms:W3CDTF">2011-03-25T16:28:02Z</dcterms:created>
  <dcterms:modified xsi:type="dcterms:W3CDTF">2011-08-19T13:45:53Z</dcterms:modified>
</cp:coreProperties>
</file>