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89" r:id="rId2"/>
    <p:sldId id="400" r:id="rId3"/>
    <p:sldId id="391" r:id="rId4"/>
    <p:sldId id="392" r:id="rId5"/>
    <p:sldId id="393" r:id="rId6"/>
    <p:sldId id="394" r:id="rId7"/>
    <p:sldId id="367" r:id="rId8"/>
    <p:sldId id="395" r:id="rId9"/>
    <p:sldId id="355" r:id="rId10"/>
    <p:sldId id="344" r:id="rId11"/>
    <p:sldId id="379" r:id="rId12"/>
    <p:sldId id="396" r:id="rId13"/>
    <p:sldId id="397" r:id="rId14"/>
    <p:sldId id="330" r:id="rId15"/>
    <p:sldId id="401" r:id="rId16"/>
    <p:sldId id="381" r:id="rId17"/>
    <p:sldId id="380" r:id="rId18"/>
    <p:sldId id="382" r:id="rId19"/>
    <p:sldId id="383" r:id="rId20"/>
    <p:sldId id="295" r:id="rId21"/>
    <p:sldId id="374" r:id="rId22"/>
    <p:sldId id="375" r:id="rId23"/>
    <p:sldId id="376" r:id="rId24"/>
    <p:sldId id="384" r:id="rId25"/>
    <p:sldId id="399" r:id="rId2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969696"/>
    <a:srgbClr val="E9EDF4"/>
    <a:srgbClr val="D0D8E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20" autoAdjust="0"/>
    <p:restoredTop sz="87525" autoAdjust="0"/>
  </p:normalViewPr>
  <p:slideViewPr>
    <p:cSldViewPr>
      <p:cViewPr varScale="1">
        <p:scale>
          <a:sx n="74" d="100"/>
          <a:sy n="74" d="100"/>
        </p:scale>
        <p:origin x="-984" y="-72"/>
      </p:cViewPr>
      <p:guideLst>
        <p:guide orient="horz" pos="2160"/>
        <p:guide pos="2880"/>
      </p:guideLst>
    </p:cSldViewPr>
  </p:slideViewPr>
  <p:outlineViewPr>
    <p:cViewPr>
      <p:scale>
        <a:sx n="33" d="100"/>
        <a:sy n="33" d="100"/>
      </p:scale>
      <p:origin x="42" y="22794"/>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57" d="100"/>
          <a:sy n="57" d="100"/>
        </p:scale>
        <p:origin x="-1788" y="-78"/>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La Inst</c:v>
                </c:pt>
              </c:strCache>
            </c:strRef>
          </c:tx>
          <c:cat>
            <c:strRef>
              <c:f>Sheet1!$A$2:$A$15</c:f>
              <c:strCache>
                <c:ptCount val="14"/>
                <c:pt idx="0">
                  <c:v>LSU</c:v>
                </c:pt>
                <c:pt idx="1">
                  <c:v>ULL</c:v>
                </c:pt>
                <c:pt idx="2">
                  <c:v>UNO</c:v>
                </c:pt>
                <c:pt idx="3">
                  <c:v>LaTech</c:v>
                </c:pt>
                <c:pt idx="4">
                  <c:v>SUBR</c:v>
                </c:pt>
                <c:pt idx="5">
                  <c:v>ULM</c:v>
                </c:pt>
                <c:pt idx="6">
                  <c:v>SLU</c:v>
                </c:pt>
                <c:pt idx="7">
                  <c:v>GSU</c:v>
                </c:pt>
                <c:pt idx="8">
                  <c:v>MSU</c:v>
                </c:pt>
                <c:pt idx="9">
                  <c:v>NSU</c:v>
                </c:pt>
                <c:pt idx="10">
                  <c:v>LSUS</c:v>
                </c:pt>
                <c:pt idx="11">
                  <c:v>Nicholls</c:v>
                </c:pt>
                <c:pt idx="12">
                  <c:v>SUNO</c:v>
                </c:pt>
                <c:pt idx="13">
                  <c:v>LSUA</c:v>
                </c:pt>
              </c:strCache>
            </c:strRef>
          </c:cat>
          <c:val>
            <c:numRef>
              <c:f>Sheet1!$B$2:$B$15</c:f>
              <c:numCache>
                <c:formatCode>General</c:formatCode>
                <c:ptCount val="14"/>
                <c:pt idx="0">
                  <c:v>6318</c:v>
                </c:pt>
                <c:pt idx="1">
                  <c:v>4852</c:v>
                </c:pt>
                <c:pt idx="2">
                  <c:v>5214</c:v>
                </c:pt>
                <c:pt idx="3">
                  <c:v>6032</c:v>
                </c:pt>
                <c:pt idx="4">
                  <c:v>5074</c:v>
                </c:pt>
                <c:pt idx="5">
                  <c:v>5099</c:v>
                </c:pt>
                <c:pt idx="6">
                  <c:v>4400</c:v>
                </c:pt>
                <c:pt idx="7">
                  <c:v>4870</c:v>
                </c:pt>
                <c:pt idx="8">
                  <c:v>4353</c:v>
                </c:pt>
                <c:pt idx="9">
                  <c:v>4822</c:v>
                </c:pt>
                <c:pt idx="10">
                  <c:v>4494</c:v>
                </c:pt>
                <c:pt idx="11">
                  <c:v>4718</c:v>
                </c:pt>
                <c:pt idx="12">
                  <c:v>3906</c:v>
                </c:pt>
                <c:pt idx="13">
                  <c:v>4334</c:v>
                </c:pt>
              </c:numCache>
            </c:numRef>
          </c:val>
        </c:ser>
        <c:ser>
          <c:idx val="1"/>
          <c:order val="1"/>
          <c:tx>
            <c:strRef>
              <c:f>Sheet1!$C$1</c:f>
              <c:strCache>
                <c:ptCount val="1"/>
                <c:pt idx="0">
                  <c:v>Peers</c:v>
                </c:pt>
              </c:strCache>
            </c:strRef>
          </c:tx>
          <c:cat>
            <c:strRef>
              <c:f>Sheet1!$A$2:$A$15</c:f>
              <c:strCache>
                <c:ptCount val="14"/>
                <c:pt idx="0">
                  <c:v>LSU</c:v>
                </c:pt>
                <c:pt idx="1">
                  <c:v>ULL</c:v>
                </c:pt>
                <c:pt idx="2">
                  <c:v>UNO</c:v>
                </c:pt>
                <c:pt idx="3">
                  <c:v>LaTech</c:v>
                </c:pt>
                <c:pt idx="4">
                  <c:v>SUBR</c:v>
                </c:pt>
                <c:pt idx="5">
                  <c:v>ULM</c:v>
                </c:pt>
                <c:pt idx="6">
                  <c:v>SLU</c:v>
                </c:pt>
                <c:pt idx="7">
                  <c:v>GSU</c:v>
                </c:pt>
                <c:pt idx="8">
                  <c:v>MSU</c:v>
                </c:pt>
                <c:pt idx="9">
                  <c:v>NSU</c:v>
                </c:pt>
                <c:pt idx="10">
                  <c:v>LSUS</c:v>
                </c:pt>
                <c:pt idx="11">
                  <c:v>Nicholls</c:v>
                </c:pt>
                <c:pt idx="12">
                  <c:v>SUNO</c:v>
                </c:pt>
                <c:pt idx="13">
                  <c:v>LSUA</c:v>
                </c:pt>
              </c:strCache>
            </c:strRef>
          </c:cat>
          <c:val>
            <c:numRef>
              <c:f>Sheet1!$C$2:$C$15</c:f>
              <c:numCache>
                <c:formatCode>General</c:formatCode>
                <c:ptCount val="14"/>
                <c:pt idx="0">
                  <c:v>9087</c:v>
                </c:pt>
                <c:pt idx="1">
                  <c:v>6971</c:v>
                </c:pt>
                <c:pt idx="2">
                  <c:v>6971</c:v>
                </c:pt>
                <c:pt idx="3">
                  <c:v>6971</c:v>
                </c:pt>
                <c:pt idx="4">
                  <c:v>6742</c:v>
                </c:pt>
                <c:pt idx="5">
                  <c:v>6742</c:v>
                </c:pt>
                <c:pt idx="6">
                  <c:v>6742</c:v>
                </c:pt>
                <c:pt idx="7">
                  <c:v>6514</c:v>
                </c:pt>
                <c:pt idx="8">
                  <c:v>6514</c:v>
                </c:pt>
                <c:pt idx="9">
                  <c:v>6514</c:v>
                </c:pt>
                <c:pt idx="10">
                  <c:v>6514</c:v>
                </c:pt>
                <c:pt idx="11">
                  <c:v>6514</c:v>
                </c:pt>
                <c:pt idx="12">
                  <c:v>6514</c:v>
                </c:pt>
                <c:pt idx="13">
                  <c:v>5435</c:v>
                </c:pt>
              </c:numCache>
            </c:numRef>
          </c:val>
        </c:ser>
        <c:axId val="74868224"/>
        <c:axId val="74869760"/>
      </c:barChart>
      <c:catAx>
        <c:axId val="74868224"/>
        <c:scaling>
          <c:orientation val="minMax"/>
        </c:scaling>
        <c:axPos val="b"/>
        <c:tickLblPos val="nextTo"/>
        <c:crossAx val="74869760"/>
        <c:crosses val="autoZero"/>
        <c:auto val="1"/>
        <c:lblAlgn val="ctr"/>
        <c:lblOffset val="100"/>
      </c:catAx>
      <c:valAx>
        <c:axId val="74869760"/>
        <c:scaling>
          <c:orientation val="minMax"/>
        </c:scaling>
        <c:axPos val="l"/>
        <c:numFmt formatCode="&quot;$&quot;#,##0.00" sourceLinked="0"/>
        <c:tickLblPos val="nextTo"/>
        <c:crossAx val="74868224"/>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La Inst</c:v>
                </c:pt>
              </c:strCache>
            </c:strRef>
          </c:tx>
          <c:cat>
            <c:strRef>
              <c:f>Sheet1!$A$2:$A$13</c:f>
              <c:strCache>
                <c:ptCount val="12"/>
                <c:pt idx="0">
                  <c:v>Delgado</c:v>
                </c:pt>
                <c:pt idx="1">
                  <c:v>BRCC</c:v>
                </c:pt>
                <c:pt idx="2">
                  <c:v>BPCC</c:v>
                </c:pt>
                <c:pt idx="3">
                  <c:v>LSUE</c:v>
                </c:pt>
                <c:pt idx="4">
                  <c:v>Delta</c:v>
                </c:pt>
                <c:pt idx="5">
                  <c:v>SUS</c:v>
                </c:pt>
                <c:pt idx="6">
                  <c:v>Nunez</c:v>
                </c:pt>
                <c:pt idx="7">
                  <c:v>RPCC</c:v>
                </c:pt>
                <c:pt idx="8">
                  <c:v>SLCC</c:v>
                </c:pt>
                <c:pt idx="9">
                  <c:v>Fletcher</c:v>
                </c:pt>
                <c:pt idx="10">
                  <c:v>Sowela</c:v>
                </c:pt>
                <c:pt idx="11">
                  <c:v>LTC</c:v>
                </c:pt>
              </c:strCache>
            </c:strRef>
          </c:cat>
          <c:val>
            <c:numRef>
              <c:f>Sheet1!$B$2:$B$13</c:f>
              <c:numCache>
                <c:formatCode>General</c:formatCode>
                <c:ptCount val="12"/>
                <c:pt idx="0">
                  <c:v>2662</c:v>
                </c:pt>
                <c:pt idx="1">
                  <c:v>2832</c:v>
                </c:pt>
                <c:pt idx="2">
                  <c:v>2652</c:v>
                </c:pt>
                <c:pt idx="3">
                  <c:v>2742</c:v>
                </c:pt>
                <c:pt idx="4">
                  <c:v>2662</c:v>
                </c:pt>
                <c:pt idx="5">
                  <c:v>2996</c:v>
                </c:pt>
                <c:pt idx="6">
                  <c:v>2606</c:v>
                </c:pt>
                <c:pt idx="7">
                  <c:v>2472</c:v>
                </c:pt>
                <c:pt idx="8">
                  <c:v>2602</c:v>
                </c:pt>
                <c:pt idx="9">
                  <c:v>2572</c:v>
                </c:pt>
                <c:pt idx="10">
                  <c:v>2612</c:v>
                </c:pt>
                <c:pt idx="11">
                  <c:v>1542</c:v>
                </c:pt>
              </c:numCache>
            </c:numRef>
          </c:val>
        </c:ser>
        <c:ser>
          <c:idx val="1"/>
          <c:order val="1"/>
          <c:tx>
            <c:strRef>
              <c:f>Sheet1!$C$1</c:f>
              <c:strCache>
                <c:ptCount val="1"/>
                <c:pt idx="0">
                  <c:v>Peers</c:v>
                </c:pt>
              </c:strCache>
            </c:strRef>
          </c:tx>
          <c:cat>
            <c:strRef>
              <c:f>Sheet1!$A$2:$A$13</c:f>
              <c:strCache>
                <c:ptCount val="12"/>
                <c:pt idx="0">
                  <c:v>Delgado</c:v>
                </c:pt>
                <c:pt idx="1">
                  <c:v>BRCC</c:v>
                </c:pt>
                <c:pt idx="2">
                  <c:v>BPCC</c:v>
                </c:pt>
                <c:pt idx="3">
                  <c:v>LSUE</c:v>
                </c:pt>
                <c:pt idx="4">
                  <c:v>Delta</c:v>
                </c:pt>
                <c:pt idx="5">
                  <c:v>SUS</c:v>
                </c:pt>
                <c:pt idx="6">
                  <c:v>Nunez</c:v>
                </c:pt>
                <c:pt idx="7">
                  <c:v>RPCC</c:v>
                </c:pt>
                <c:pt idx="8">
                  <c:v>SLCC</c:v>
                </c:pt>
                <c:pt idx="9">
                  <c:v>Fletcher</c:v>
                </c:pt>
                <c:pt idx="10">
                  <c:v>Sowela</c:v>
                </c:pt>
                <c:pt idx="11">
                  <c:v>LTC</c:v>
                </c:pt>
              </c:strCache>
            </c:strRef>
          </c:cat>
          <c:val>
            <c:numRef>
              <c:f>Sheet1!$C$2:$C$13</c:f>
              <c:numCache>
                <c:formatCode>General</c:formatCode>
                <c:ptCount val="12"/>
                <c:pt idx="0">
                  <c:v>2990</c:v>
                </c:pt>
                <c:pt idx="1">
                  <c:v>2817</c:v>
                </c:pt>
                <c:pt idx="2">
                  <c:v>2817</c:v>
                </c:pt>
                <c:pt idx="3">
                  <c:v>2817</c:v>
                </c:pt>
                <c:pt idx="4">
                  <c:v>3060</c:v>
                </c:pt>
                <c:pt idx="5">
                  <c:v>3060</c:v>
                </c:pt>
                <c:pt idx="6">
                  <c:v>3060</c:v>
                </c:pt>
                <c:pt idx="7">
                  <c:v>3060</c:v>
                </c:pt>
                <c:pt idx="8">
                  <c:v>3060</c:v>
                </c:pt>
                <c:pt idx="9">
                  <c:v>2817</c:v>
                </c:pt>
                <c:pt idx="10">
                  <c:v>2817</c:v>
                </c:pt>
                <c:pt idx="11">
                  <c:v>1865</c:v>
                </c:pt>
              </c:numCache>
            </c:numRef>
          </c:val>
        </c:ser>
        <c:axId val="80566528"/>
        <c:axId val="80576512"/>
      </c:barChart>
      <c:catAx>
        <c:axId val="80566528"/>
        <c:scaling>
          <c:orientation val="minMax"/>
        </c:scaling>
        <c:axPos val="b"/>
        <c:tickLblPos val="nextTo"/>
        <c:crossAx val="80576512"/>
        <c:crosses val="autoZero"/>
        <c:auto val="1"/>
        <c:lblAlgn val="ctr"/>
        <c:lblOffset val="100"/>
      </c:catAx>
      <c:valAx>
        <c:axId val="80576512"/>
        <c:scaling>
          <c:orientation val="minMax"/>
        </c:scaling>
        <c:axPos val="l"/>
        <c:numFmt formatCode="&quot;$&quot;#,##0.00" sourceLinked="0"/>
        <c:tickLblPos val="nextTo"/>
        <c:crossAx val="80566528"/>
        <c:crosses val="autoZero"/>
        <c:crossBetween val="between"/>
      </c:valAx>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5949367088607719"/>
          <c:y val="0.16702819956616219"/>
          <c:w val="0.81139240506329113"/>
          <c:h val="0.5704989154013016"/>
        </c:manualLayout>
      </c:layout>
      <c:lineChart>
        <c:grouping val="standard"/>
        <c:ser>
          <c:idx val="0"/>
          <c:order val="0"/>
          <c:tx>
            <c:strRef>
              <c:f>Sheet1!$B$1</c:f>
              <c:strCache>
                <c:ptCount val="1"/>
                <c:pt idx="0">
                  <c:v>Max Pell Award</c:v>
                </c:pt>
              </c:strCache>
            </c:strRef>
          </c:tx>
          <c:spPr>
            <a:ln w="50452"/>
          </c:spPr>
          <c:dLbls>
            <c:numFmt formatCode="_(\$* #,##0_);_(\$* \(#,##0\);_(\$* &quot;-&quot;_);_(@_)" sourceLinked="0"/>
            <c:spPr>
              <a:solidFill>
                <a:prstClr val="white"/>
              </a:solidFill>
              <a:ln>
                <a:solidFill>
                  <a:prstClr val="black"/>
                </a:solidFill>
              </a:ln>
            </c:spPr>
            <c:txPr>
              <a:bodyPr/>
              <a:lstStyle/>
              <a:p>
                <a:pPr>
                  <a:defRPr sz="1000">
                    <a:latin typeface="Arial" pitchFamily="34" charset="0"/>
                    <a:cs typeface="Arial" pitchFamily="34" charset="0"/>
                  </a:defRPr>
                </a:pPr>
                <a:endParaRPr lang="en-US"/>
              </a:p>
            </c:txPr>
            <c:dLblPos val="t"/>
            <c:showVal val="1"/>
          </c:dLbls>
          <c:cat>
            <c:strRef>
              <c:f>Sheet1!$A$2:$A$15</c:f>
              <c:strCache>
                <c:ptCount val="14"/>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strCache>
            </c:strRef>
          </c:cat>
          <c:val>
            <c:numRef>
              <c:f>Sheet1!$B$2:$B$15</c:f>
              <c:numCache>
                <c:formatCode>_("$"* #,##0_);_("$"* \(#,##0\);_("$"* "-"??_);_(@_)</c:formatCode>
                <c:ptCount val="14"/>
                <c:pt idx="0">
                  <c:v>3000</c:v>
                </c:pt>
                <c:pt idx="1">
                  <c:v>3125</c:v>
                </c:pt>
                <c:pt idx="2">
                  <c:v>3300</c:v>
                </c:pt>
                <c:pt idx="3">
                  <c:v>3750</c:v>
                </c:pt>
                <c:pt idx="4">
                  <c:v>4000</c:v>
                </c:pt>
                <c:pt idx="5">
                  <c:v>4050</c:v>
                </c:pt>
                <c:pt idx="6">
                  <c:v>4050</c:v>
                </c:pt>
                <c:pt idx="7">
                  <c:v>4050</c:v>
                </c:pt>
                <c:pt idx="8">
                  <c:v>4050</c:v>
                </c:pt>
                <c:pt idx="9">
                  <c:v>4310</c:v>
                </c:pt>
                <c:pt idx="10">
                  <c:v>4731</c:v>
                </c:pt>
                <c:pt idx="11">
                  <c:v>5350</c:v>
                </c:pt>
                <c:pt idx="12">
                  <c:v>5550</c:v>
                </c:pt>
                <c:pt idx="13">
                  <c:v>5550</c:v>
                </c:pt>
              </c:numCache>
            </c:numRef>
          </c:val>
        </c:ser>
        <c:marker val="1"/>
        <c:axId val="86747008"/>
        <c:axId val="86758912"/>
      </c:lineChart>
      <c:catAx>
        <c:axId val="86747008"/>
        <c:scaling>
          <c:orientation val="minMax"/>
        </c:scaling>
        <c:axPos val="b"/>
        <c:numFmt formatCode="General" sourceLinked="1"/>
        <c:tickLblPos val="nextTo"/>
        <c:txPr>
          <a:bodyPr/>
          <a:lstStyle/>
          <a:p>
            <a:pPr>
              <a:defRPr>
                <a:latin typeface="Arial" pitchFamily="34" charset="0"/>
                <a:cs typeface="Arial" pitchFamily="34" charset="0"/>
              </a:defRPr>
            </a:pPr>
            <a:endParaRPr lang="en-US"/>
          </a:p>
        </c:txPr>
        <c:crossAx val="86758912"/>
        <c:crosses val="autoZero"/>
        <c:auto val="1"/>
        <c:lblAlgn val="ctr"/>
        <c:lblOffset val="100"/>
      </c:catAx>
      <c:valAx>
        <c:axId val="86758912"/>
        <c:scaling>
          <c:orientation val="minMax"/>
          <c:max val="5600"/>
          <c:min val="2000"/>
        </c:scaling>
        <c:axPos val="l"/>
        <c:majorGridlines/>
        <c:numFmt formatCode="_(&quot;$&quot;* #,##0_);_(&quot;$&quot;* \(#,##0\);_(&quot;$&quot;* &quot;-&quot;??_);_(@_)" sourceLinked="1"/>
        <c:tickLblPos val="nextTo"/>
        <c:txPr>
          <a:bodyPr/>
          <a:lstStyle/>
          <a:p>
            <a:pPr>
              <a:defRPr>
                <a:latin typeface="Arial" pitchFamily="34" charset="0"/>
                <a:cs typeface="Arial" pitchFamily="34" charset="0"/>
              </a:defRPr>
            </a:pPr>
            <a:endParaRPr lang="en-US"/>
          </a:p>
        </c:txPr>
        <c:crossAx val="86747008"/>
        <c:crosses val="autoZero"/>
        <c:crossBetween val="between"/>
      </c:valAx>
    </c:plotArea>
    <c:legend>
      <c:legendPos val="t"/>
      <c:layout>
        <c:manualLayout>
          <c:xMode val="edge"/>
          <c:yMode val="edge"/>
          <c:x val="0.19573961832649131"/>
          <c:y val="3.3819228478793317E-2"/>
          <c:w val="0.59661600990620778"/>
          <c:h val="7.3817022872141536E-2"/>
        </c:manualLayout>
      </c:layout>
      <c:txPr>
        <a:bodyPr/>
        <a:lstStyle/>
        <a:p>
          <a:pPr>
            <a:defRPr>
              <a:latin typeface="Arial" pitchFamily="34" charset="0"/>
              <a:cs typeface="Arial" pitchFamily="34" charset="0"/>
            </a:defRPr>
          </a:pPr>
          <a:endParaRPr lang="en-US"/>
        </a:p>
      </c:txPr>
    </c:legend>
    <c:plotVisOnly val="1"/>
    <c:dispBlanksAs val="gap"/>
  </c:chart>
  <c:txPr>
    <a:bodyPr/>
    <a:lstStyle/>
    <a:p>
      <a:pPr>
        <a:defRPr sz="1786"/>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836801649793791"/>
          <c:y val="9.9622824924663692E-2"/>
          <c:w val="0.86121531683539565"/>
          <c:h val="0.66015035157642465"/>
        </c:manualLayout>
      </c:layout>
      <c:lineChart>
        <c:grouping val="standard"/>
        <c:ser>
          <c:idx val="0"/>
          <c:order val="0"/>
          <c:tx>
            <c:strRef>
              <c:f>Sheet1!$B$1</c:f>
              <c:strCache>
                <c:ptCount val="1"/>
                <c:pt idx="0">
                  <c:v>Max Pell Award</c:v>
                </c:pt>
              </c:strCache>
            </c:strRef>
          </c:tx>
          <c:spPr>
            <a:ln w="50618">
              <a:solidFill>
                <a:srgbClr val="0070C0"/>
              </a:solidFill>
            </a:ln>
          </c:spPr>
          <c:marker>
            <c:spPr>
              <a:solidFill>
                <a:srgbClr val="0070C0"/>
              </a:solidFill>
            </c:spPr>
          </c:marker>
          <c:cat>
            <c:strRef>
              <c:f>Sheet1!$A$2:$A$14</c:f>
              <c:strCache>
                <c:ptCount val="13"/>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strCache>
            </c:strRef>
          </c:cat>
          <c:val>
            <c:numRef>
              <c:f>Sheet1!$B$2:$B$14</c:f>
              <c:numCache>
                <c:formatCode>_("$"* #,##0_);_("$"* \(#,##0\);_("$"* "-"??_);_(@_)</c:formatCode>
                <c:ptCount val="13"/>
                <c:pt idx="0">
                  <c:v>3000</c:v>
                </c:pt>
                <c:pt idx="1">
                  <c:v>3125</c:v>
                </c:pt>
                <c:pt idx="2">
                  <c:v>3300</c:v>
                </c:pt>
                <c:pt idx="3">
                  <c:v>3750</c:v>
                </c:pt>
                <c:pt idx="4">
                  <c:v>4000</c:v>
                </c:pt>
                <c:pt idx="5">
                  <c:v>4050</c:v>
                </c:pt>
                <c:pt idx="6">
                  <c:v>4050</c:v>
                </c:pt>
                <c:pt idx="7">
                  <c:v>4050</c:v>
                </c:pt>
                <c:pt idx="8">
                  <c:v>4050</c:v>
                </c:pt>
                <c:pt idx="9">
                  <c:v>4310</c:v>
                </c:pt>
                <c:pt idx="10">
                  <c:v>4731</c:v>
                </c:pt>
                <c:pt idx="11">
                  <c:v>5350</c:v>
                </c:pt>
                <c:pt idx="12">
                  <c:v>5550</c:v>
                </c:pt>
              </c:numCache>
            </c:numRef>
          </c:val>
        </c:ser>
        <c:ser>
          <c:idx val="1"/>
          <c:order val="1"/>
          <c:tx>
            <c:strRef>
              <c:f>Sheet1!$C$1</c:f>
              <c:strCache>
                <c:ptCount val="1"/>
                <c:pt idx="0">
                  <c:v>Nation</c:v>
                </c:pt>
              </c:strCache>
            </c:strRef>
          </c:tx>
          <c:spPr>
            <a:ln w="50618">
              <a:solidFill>
                <a:schemeClr val="tx1"/>
              </a:solidFill>
            </a:ln>
          </c:spPr>
          <c:marker>
            <c:spPr>
              <a:solidFill>
                <a:schemeClr val="tx1"/>
              </a:solidFill>
              <a:ln>
                <a:solidFill>
                  <a:schemeClr val="tx1"/>
                </a:solidFill>
              </a:ln>
            </c:spPr>
          </c:marker>
          <c:cat>
            <c:strRef>
              <c:f>Sheet1!$A$2:$A$14</c:f>
              <c:strCache>
                <c:ptCount val="13"/>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strCache>
            </c:strRef>
          </c:cat>
          <c:val>
            <c:numRef>
              <c:f>Sheet1!$C$2:$C$14</c:f>
              <c:numCache>
                <c:formatCode>General</c:formatCode>
                <c:ptCount val="13"/>
                <c:pt idx="0">
                  <c:v>3247</c:v>
                </c:pt>
                <c:pt idx="1">
                  <c:v>3362</c:v>
                </c:pt>
                <c:pt idx="2">
                  <c:v>3508</c:v>
                </c:pt>
                <c:pt idx="3">
                  <c:v>3766</c:v>
                </c:pt>
                <c:pt idx="4">
                  <c:v>4098</c:v>
                </c:pt>
                <c:pt idx="5">
                  <c:v>4645</c:v>
                </c:pt>
                <c:pt idx="6">
                  <c:v>5126</c:v>
                </c:pt>
                <c:pt idx="7">
                  <c:v>5492</c:v>
                </c:pt>
                <c:pt idx="8">
                  <c:v>5804</c:v>
                </c:pt>
                <c:pt idx="9">
                  <c:v>6191</c:v>
                </c:pt>
                <c:pt idx="10">
                  <c:v>6591</c:v>
                </c:pt>
                <c:pt idx="11">
                  <c:v>7050</c:v>
                </c:pt>
                <c:pt idx="12">
                  <c:v>7605</c:v>
                </c:pt>
              </c:numCache>
            </c:numRef>
          </c:val>
        </c:ser>
        <c:ser>
          <c:idx val="2"/>
          <c:order val="2"/>
          <c:tx>
            <c:strRef>
              <c:f>Sheet1!$D$1</c:f>
              <c:strCache>
                <c:ptCount val="1"/>
                <c:pt idx="0">
                  <c:v>South</c:v>
                </c:pt>
              </c:strCache>
            </c:strRef>
          </c:tx>
          <c:spPr>
            <a:ln w="50666">
              <a:solidFill>
                <a:srgbClr val="FF0000"/>
              </a:solidFill>
            </a:ln>
          </c:spPr>
          <c:marker>
            <c:spPr>
              <a:solidFill>
                <a:srgbClr val="FF0000"/>
              </a:solidFill>
              <a:ln>
                <a:solidFill>
                  <a:srgbClr val="FF0000"/>
                </a:solidFill>
              </a:ln>
            </c:spPr>
          </c:marker>
          <c:cat>
            <c:strRef>
              <c:f>Sheet1!$A$2:$A$14</c:f>
              <c:strCache>
                <c:ptCount val="13"/>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strCache>
            </c:strRef>
          </c:cat>
          <c:val>
            <c:numRef>
              <c:f>Sheet1!$D$2:$D$14</c:f>
              <c:numCache>
                <c:formatCode>General</c:formatCode>
                <c:ptCount val="13"/>
                <c:pt idx="0">
                  <c:v>2675</c:v>
                </c:pt>
                <c:pt idx="1">
                  <c:v>2734</c:v>
                </c:pt>
                <c:pt idx="2">
                  <c:v>2906</c:v>
                </c:pt>
                <c:pt idx="3">
                  <c:v>3194</c:v>
                </c:pt>
                <c:pt idx="4">
                  <c:v>3377</c:v>
                </c:pt>
                <c:pt idx="5">
                  <c:v>3805</c:v>
                </c:pt>
                <c:pt idx="6">
                  <c:v>4130</c:v>
                </c:pt>
                <c:pt idx="7">
                  <c:v>4429</c:v>
                </c:pt>
                <c:pt idx="8">
                  <c:v>4727</c:v>
                </c:pt>
                <c:pt idx="9">
                  <c:v>5016</c:v>
                </c:pt>
                <c:pt idx="10">
                  <c:v>5426</c:v>
                </c:pt>
                <c:pt idx="11">
                  <c:v>5778</c:v>
                </c:pt>
                <c:pt idx="12">
                  <c:v>6428</c:v>
                </c:pt>
              </c:numCache>
            </c:numRef>
          </c:val>
        </c:ser>
        <c:ser>
          <c:idx val="3"/>
          <c:order val="3"/>
          <c:tx>
            <c:strRef>
              <c:f>Sheet1!$E$1</c:f>
              <c:strCache>
                <c:ptCount val="1"/>
                <c:pt idx="0">
                  <c:v>Louisiana 4-year Public</c:v>
                </c:pt>
              </c:strCache>
            </c:strRef>
          </c:tx>
          <c:spPr>
            <a:ln w="50734">
              <a:solidFill>
                <a:srgbClr val="00B050"/>
              </a:solidFill>
            </a:ln>
          </c:spPr>
          <c:marker>
            <c:symbol val="circle"/>
            <c:size val="5"/>
            <c:spPr>
              <a:solidFill>
                <a:srgbClr val="00B050"/>
              </a:solidFill>
              <a:ln>
                <a:solidFill>
                  <a:srgbClr val="00B050"/>
                </a:solidFill>
              </a:ln>
            </c:spPr>
          </c:marker>
          <c:cat>
            <c:strRef>
              <c:f>Sheet1!$A$2:$A$14</c:f>
              <c:strCache>
                <c:ptCount val="13"/>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strCache>
            </c:strRef>
          </c:cat>
          <c:val>
            <c:numRef>
              <c:f>Sheet1!$E$2:$E$14</c:f>
              <c:numCache>
                <c:formatCode>General</c:formatCode>
                <c:ptCount val="13"/>
                <c:pt idx="6">
                  <c:v>3534</c:v>
                </c:pt>
                <c:pt idx="7">
                  <c:v>3695</c:v>
                </c:pt>
                <c:pt idx="8">
                  <c:v>3770</c:v>
                </c:pt>
                <c:pt idx="9">
                  <c:v>3830</c:v>
                </c:pt>
                <c:pt idx="10">
                  <c:v>4073</c:v>
                </c:pt>
                <c:pt idx="11">
                  <c:v>4282</c:v>
                </c:pt>
                <c:pt idx="12">
                  <c:v>4727</c:v>
                </c:pt>
              </c:numCache>
            </c:numRef>
          </c:val>
        </c:ser>
        <c:marker val="1"/>
        <c:axId val="92403584"/>
        <c:axId val="92454912"/>
      </c:lineChart>
      <c:catAx>
        <c:axId val="92403584"/>
        <c:scaling>
          <c:orientation val="minMax"/>
        </c:scaling>
        <c:axPos val="b"/>
        <c:numFmt formatCode="General" sourceLinked="1"/>
        <c:tickLblPos val="nextTo"/>
        <c:txPr>
          <a:bodyPr/>
          <a:lstStyle/>
          <a:p>
            <a:pPr>
              <a:defRPr>
                <a:latin typeface="Arial" pitchFamily="34" charset="0"/>
                <a:cs typeface="Arial" pitchFamily="34" charset="0"/>
              </a:defRPr>
            </a:pPr>
            <a:endParaRPr lang="en-US"/>
          </a:p>
        </c:txPr>
        <c:crossAx val="92454912"/>
        <c:crosses val="autoZero"/>
        <c:auto val="1"/>
        <c:lblAlgn val="ctr"/>
        <c:lblOffset val="100"/>
      </c:catAx>
      <c:valAx>
        <c:axId val="92454912"/>
        <c:scaling>
          <c:orientation val="minMax"/>
          <c:max val="8000"/>
          <c:min val="2000"/>
        </c:scaling>
        <c:axPos val="l"/>
        <c:majorGridlines/>
        <c:numFmt formatCode="_(&quot;$&quot;* #,##0_);_(&quot;$&quot;* \(#,##0\);_(&quot;$&quot;* &quot;-&quot;??_);_(@_)" sourceLinked="1"/>
        <c:tickLblPos val="nextTo"/>
        <c:txPr>
          <a:bodyPr/>
          <a:lstStyle/>
          <a:p>
            <a:pPr>
              <a:defRPr>
                <a:latin typeface="Arial" pitchFamily="34" charset="0"/>
                <a:cs typeface="Arial" pitchFamily="34" charset="0"/>
              </a:defRPr>
            </a:pPr>
            <a:endParaRPr lang="en-US"/>
          </a:p>
        </c:txPr>
        <c:crossAx val="92403584"/>
        <c:crosses val="autoZero"/>
        <c:crossBetween val="between"/>
      </c:valAx>
      <c:spPr>
        <a:noFill/>
        <a:ln w="25398">
          <a:noFill/>
        </a:ln>
      </c:spPr>
    </c:plotArea>
    <c:plotVisOnly val="1"/>
    <c:dispBlanksAs val="gap"/>
  </c:chart>
  <c:txPr>
    <a:bodyPr/>
    <a:lstStyle/>
    <a:p>
      <a:pPr>
        <a:defRPr sz="1794"/>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10"/>
      <c:rotY val="10"/>
      <c:perspective val="0"/>
    </c:view3D>
    <c:plotArea>
      <c:layout/>
      <c:bar3DChart>
        <c:barDir val="col"/>
        <c:grouping val="clustered"/>
        <c:ser>
          <c:idx val="0"/>
          <c:order val="0"/>
          <c:tx>
            <c:strRef>
              <c:f>Sheet1!$B$1</c:f>
              <c:strCache>
                <c:ptCount val="1"/>
                <c:pt idx="0">
                  <c:v>Column1</c:v>
                </c:pt>
              </c:strCache>
            </c:strRef>
          </c:tx>
          <c:dLbls>
            <c:dLbl>
              <c:idx val="0"/>
              <c:layout>
                <c:manualLayout>
                  <c:x val="3.0862982404977241E-3"/>
                  <c:y val="-2.0833333333333398E-2"/>
                </c:manualLayout>
              </c:layout>
              <c:showVal val="1"/>
            </c:dLbl>
            <c:dLbl>
              <c:idx val="1"/>
              <c:layout>
                <c:manualLayout>
                  <c:x val="-1.5432098765432139E-3"/>
                  <c:y val="-1.8229166666666709E-2"/>
                </c:manualLayout>
              </c:layout>
              <c:showVal val="1"/>
            </c:dLbl>
            <c:dLbl>
              <c:idx val="2"/>
              <c:layout>
                <c:manualLayout>
                  <c:x val="1.5432098765432699E-3"/>
                  <c:y val="-2.3437500000000042E-2"/>
                </c:manualLayout>
              </c:layout>
              <c:showVal val="1"/>
            </c:dLbl>
            <c:dLbl>
              <c:idx val="3"/>
              <c:layout>
                <c:manualLayout>
                  <c:x val="0"/>
                  <c:y val="-2.0833333333333429E-2"/>
                </c:manualLayout>
              </c:layout>
              <c:showVal val="1"/>
            </c:dLbl>
            <c:dLbl>
              <c:idx val="4"/>
              <c:layout>
                <c:manualLayout>
                  <c:x val="3.0864197530864274E-3"/>
                  <c:y val="-1.8229166666666709E-2"/>
                </c:manualLayout>
              </c:layout>
              <c:showVal val="1"/>
            </c:dLbl>
            <c:dLbl>
              <c:idx val="5"/>
              <c:layout>
                <c:manualLayout>
                  <c:x val="0"/>
                  <c:y val="-2.3437500000000042E-2"/>
                </c:manualLayout>
              </c:layout>
              <c:showVal val="1"/>
            </c:dLbl>
            <c:numFmt formatCode="#,##0" sourceLinked="0"/>
            <c:spPr>
              <a:solidFill>
                <a:prstClr val="white"/>
              </a:solidFill>
              <a:ln>
                <a:solidFill>
                  <a:prstClr val="black"/>
                </a:solidFill>
              </a:ln>
            </c:spPr>
            <c:showVal val="1"/>
          </c:dLbls>
          <c:cat>
            <c:strRef>
              <c:f>Sheet1!$A$2:$A$7</c:f>
              <c:strCache>
                <c:ptCount val="6"/>
                <c:pt idx="0">
                  <c:v>Less than $1,200</c:v>
                </c:pt>
                <c:pt idx="1">
                  <c:v>$1,200 to $2,999</c:v>
                </c:pt>
                <c:pt idx="2">
                  <c:v>$3,000 to $4,199</c:v>
                </c:pt>
                <c:pt idx="3">
                  <c:v>$4,200-$5,349</c:v>
                </c:pt>
                <c:pt idx="4">
                  <c:v>$5,350 </c:v>
                </c:pt>
                <c:pt idx="5">
                  <c:v>Over Award</c:v>
                </c:pt>
              </c:strCache>
            </c:strRef>
          </c:cat>
          <c:val>
            <c:numRef>
              <c:f>Sheet1!$B$2:$B$7</c:f>
              <c:numCache>
                <c:formatCode>General</c:formatCode>
                <c:ptCount val="6"/>
                <c:pt idx="0">
                  <c:v>6792</c:v>
                </c:pt>
                <c:pt idx="1">
                  <c:v>34368</c:v>
                </c:pt>
                <c:pt idx="2">
                  <c:v>14972</c:v>
                </c:pt>
                <c:pt idx="3">
                  <c:v>9798</c:v>
                </c:pt>
                <c:pt idx="4">
                  <c:v>24917</c:v>
                </c:pt>
                <c:pt idx="5">
                  <c:v>13499</c:v>
                </c:pt>
              </c:numCache>
            </c:numRef>
          </c:val>
        </c:ser>
        <c:shape val="box"/>
        <c:axId val="99974528"/>
        <c:axId val="104610816"/>
        <c:axId val="0"/>
      </c:bar3DChart>
      <c:catAx>
        <c:axId val="99974528"/>
        <c:scaling>
          <c:orientation val="minMax"/>
        </c:scaling>
        <c:axPos val="b"/>
        <c:tickLblPos val="nextTo"/>
        <c:txPr>
          <a:bodyPr/>
          <a:lstStyle/>
          <a:p>
            <a:pPr>
              <a:defRPr sz="1600"/>
            </a:pPr>
            <a:endParaRPr lang="en-US"/>
          </a:p>
        </c:txPr>
        <c:crossAx val="104610816"/>
        <c:crosses val="autoZero"/>
        <c:lblAlgn val="ctr"/>
        <c:lblOffset val="100"/>
      </c:catAx>
      <c:valAx>
        <c:axId val="104610816"/>
        <c:scaling>
          <c:orientation val="minMax"/>
        </c:scaling>
        <c:axPos val="l"/>
        <c:majorGridlines/>
        <c:numFmt formatCode="#,##0" sourceLinked="0"/>
        <c:tickLblPos val="nextTo"/>
        <c:crossAx val="99974528"/>
        <c:crosses val="autoZero"/>
        <c:crossBetween val="between"/>
      </c:valAx>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fontAlgn="auto">
              <a:spcBef>
                <a:spcPts val="0"/>
              </a:spcBef>
              <a:spcAft>
                <a:spcPts val="0"/>
              </a:spcAft>
              <a:defRPr sz="1200">
                <a:latin typeface="+mn-lt"/>
              </a:defRPr>
            </a:lvl1pPr>
          </a:lstStyle>
          <a:p>
            <a:pPr>
              <a:defRPr/>
            </a:pPr>
            <a:fld id="{20EBE832-B45D-4D7C-A434-88BB94856EE9}" type="datetimeFigureOut">
              <a:rPr lang="en-US"/>
              <a:pPr>
                <a:defRPr/>
              </a:pPr>
              <a:t>8/18/2011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smtClean="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fontAlgn="auto">
              <a:spcBef>
                <a:spcPts val="0"/>
              </a:spcBef>
              <a:spcAft>
                <a:spcPts val="0"/>
              </a:spcAft>
              <a:defRPr sz="1200">
                <a:latin typeface="+mn-lt"/>
              </a:defRPr>
            </a:lvl1pPr>
          </a:lstStyle>
          <a:p>
            <a:pPr>
              <a:defRPr/>
            </a:pPr>
            <a:fld id="{60C66AD8-FF4A-4D7B-BD67-17CB82AA2B1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400"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8398DB-7588-4A41-B89A-551C49B57C1F}" type="slidenum">
              <a:rPr lang="en-US" smtClean="0"/>
              <a:pPr fontAlgn="base">
                <a:spcBef>
                  <a:spcPct val="0"/>
                </a:spcBef>
                <a:spcAft>
                  <a:spcPct val="0"/>
                </a:spcAft>
                <a:defRPr/>
              </a:pPr>
              <a:t>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Recognize Committee members from LASFAC</a:t>
            </a:r>
          </a:p>
        </p:txBody>
      </p:sp>
      <p:sp>
        <p:nvSpPr>
          <p:cNvPr id="4" name="Slide Number Placeholder 3"/>
          <p:cNvSpPr>
            <a:spLocks noGrp="1"/>
          </p:cNvSpPr>
          <p:nvPr>
            <p:ph type="sldNum" sz="quarter" idx="5"/>
          </p:nvPr>
        </p:nvSpPr>
        <p:spPr/>
        <p:txBody>
          <a:bodyPr/>
          <a:lstStyle/>
          <a:p>
            <a:pPr>
              <a:defRPr/>
            </a:pPr>
            <a:fld id="{960EAFAE-9A39-4D30-B102-5B1F065EA528}" type="slidenum">
              <a:rPr lang="en-US" smtClean="0"/>
              <a:pPr>
                <a:defRPr/>
              </a:pPr>
              <a:t>11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Has Pell kept pace with tuition</a:t>
            </a:r>
          </a:p>
        </p:txBody>
      </p:sp>
      <p:sp>
        <p:nvSpPr>
          <p:cNvPr id="4" name="Slide Number Placeholder 3"/>
          <p:cNvSpPr>
            <a:spLocks noGrp="1"/>
          </p:cNvSpPr>
          <p:nvPr>
            <p:ph type="sldNum" sz="quarter" idx="5"/>
          </p:nvPr>
        </p:nvSpPr>
        <p:spPr/>
        <p:txBody>
          <a:bodyPr/>
          <a:lstStyle/>
          <a:p>
            <a:pPr>
              <a:defRPr/>
            </a:pPr>
            <a:fld id="{C03E23A7-07B6-4086-8AAD-19460D9829BB}" type="slidenum">
              <a:rPr lang="en-US" smtClean="0"/>
              <a:pPr>
                <a:defRPr/>
              </a:pPr>
              <a:t>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0C66AD8-FF4A-4D7B-BD67-17CB82AA2B19}" type="slidenum">
              <a:rPr lang="en-US" smtClean="0"/>
              <a:pPr>
                <a:defRPr/>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Recognize Committee members from LASFAC</a:t>
            </a:r>
          </a:p>
        </p:txBody>
      </p:sp>
      <p:sp>
        <p:nvSpPr>
          <p:cNvPr id="4" name="Slide Number Placeholder 3"/>
          <p:cNvSpPr>
            <a:spLocks noGrp="1"/>
          </p:cNvSpPr>
          <p:nvPr>
            <p:ph type="sldNum" sz="quarter" idx="5"/>
          </p:nvPr>
        </p:nvSpPr>
        <p:spPr/>
        <p:txBody>
          <a:bodyPr/>
          <a:lstStyle/>
          <a:p>
            <a:pPr>
              <a:defRPr/>
            </a:pPr>
            <a:fld id="{960EAFAE-9A39-4D30-B102-5B1F065EA528}" type="slidenum">
              <a:rPr lang="en-US" smtClean="0"/>
              <a:pPr>
                <a:defRPr/>
              </a:pPr>
              <a:t>17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2</a:t>
            </a:r>
            <a:r>
              <a:rPr lang="en-US" baseline="30000" dirty="0" smtClean="0"/>
              <a:t>nd</a:t>
            </a:r>
            <a:r>
              <a:rPr lang="en-US" dirty="0" smtClean="0"/>
              <a:t> year GO </a:t>
            </a:r>
          </a:p>
          <a:p>
            <a:r>
              <a:rPr lang="en-US" dirty="0" smtClean="0"/>
              <a:t>12%  Go on TOPS</a:t>
            </a:r>
          </a:p>
          <a:p>
            <a:r>
              <a:rPr lang="en-US" dirty="0" smtClean="0"/>
              <a:t>Should increase as two freshman cohorts are added</a:t>
            </a:r>
          </a:p>
          <a:p>
            <a:endParaRPr lang="en-US" dirty="0" smtClean="0"/>
          </a:p>
        </p:txBody>
      </p:sp>
      <p:sp>
        <p:nvSpPr>
          <p:cNvPr id="4" name="Slide Number Placeholder 3"/>
          <p:cNvSpPr>
            <a:spLocks noGrp="1"/>
          </p:cNvSpPr>
          <p:nvPr>
            <p:ph type="sldNum" sz="quarter" idx="5"/>
          </p:nvPr>
        </p:nvSpPr>
        <p:spPr/>
        <p:txBody>
          <a:bodyPr/>
          <a:lstStyle/>
          <a:p>
            <a:pPr>
              <a:defRPr/>
            </a:pPr>
            <a:fld id="{F45A516D-BE3F-497B-AD7E-5D84E8318063}" type="slidenum">
              <a:rPr lang="en-US" smtClean="0"/>
              <a:pPr>
                <a:defRPr/>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36A0E9-39A4-4B05-A5DE-DE7452D85A1A}" type="datetime1">
              <a:rPr lang="en-US" smtClean="0"/>
              <a:pPr>
                <a:defRPr/>
              </a:pPr>
              <a:t>8/18/2011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FB70970-FD38-4987-ACF1-57E6ECA973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27E45C-76C9-48BC-8D3F-A9E95B226841}" type="datetime1">
              <a:rPr lang="en-US" smtClean="0"/>
              <a:pPr>
                <a:defRPr/>
              </a:pPr>
              <a:t>8/18/2011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21DFEF-1A2F-46F0-BC24-0AE26CB8AFC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C60194-AD3B-4999-AB73-51C5878FE457}" type="datetime1">
              <a:rPr lang="en-US" smtClean="0"/>
              <a:pPr>
                <a:defRPr/>
              </a:pPr>
              <a:t>8/18/2011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27F4813-7781-473F-95AA-8E17694EFEB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2103E4-F0BE-4849-BC60-DC86C5944907}" type="datetime1">
              <a:rPr lang="en-US" smtClean="0"/>
              <a:pPr>
                <a:defRPr/>
              </a:pPr>
              <a:t>8/18/2011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0C57521-7055-4852-AB0A-AB140022D67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39E67B1-FF0A-4B94-8158-FB448525C8BF}" type="datetime1">
              <a:rPr lang="en-US" smtClean="0"/>
              <a:pPr>
                <a:defRPr/>
              </a:pPr>
              <a:t>8/18/2011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E4F03B1-D229-4359-8AFE-1AEE35C78E8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767ED4E-E25C-43C6-A418-9B3DC27540DC}" type="datetime1">
              <a:rPr lang="en-US" smtClean="0"/>
              <a:pPr>
                <a:defRPr/>
              </a:pPr>
              <a:t>8/18/2011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E54406E-5080-4A6B-9F81-3A53D392043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EC165EF-0137-44C0-986E-230AE3FFEC35}" type="datetime1">
              <a:rPr lang="en-US" smtClean="0"/>
              <a:pPr>
                <a:defRPr/>
              </a:pPr>
              <a:t>8/18/2011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1311ABB-A608-4DD0-A6D9-63329D9FAF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FDFF08F-3E13-4433-9034-B590665D62B2}" type="datetime1">
              <a:rPr lang="en-US" smtClean="0"/>
              <a:pPr>
                <a:defRPr/>
              </a:pPr>
              <a:t>8/18/2011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EA35151-615D-4BBD-9647-5862DECDA91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BCB3AC-E2BB-45D4-95EA-6B397A7E0AD8}" type="datetime1">
              <a:rPr lang="en-US" smtClean="0"/>
              <a:pPr>
                <a:defRPr/>
              </a:pPr>
              <a:t>8/18/2011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77081051-3C73-48D8-8538-BD299A3D764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63F5CF-3463-45A1-99D3-72092CF12EEB}" type="datetime1">
              <a:rPr lang="en-US" smtClean="0"/>
              <a:pPr>
                <a:defRPr/>
              </a:pPr>
              <a:t>8/18/2011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C5FE000-381D-423D-B4AA-0F4FFFBB1F0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1BDB02-8036-4D0D-A88A-4451E02E39AA}" type="datetime1">
              <a:rPr lang="en-US" smtClean="0"/>
              <a:pPr>
                <a:defRPr/>
              </a:pPr>
              <a:t>8/18/2011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341055C-B87B-46F5-9BD6-0A4DF088C9E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6D98038-C204-410D-BE2B-73395A4F0AE1}" type="datetime1">
              <a:rPr lang="en-US" smtClean="0"/>
              <a:pPr>
                <a:defRPr/>
              </a:pPr>
              <a:t>8/18/2011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DDD98E2-AEFB-4FE2-9B6F-DA5D0BAA2AF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Microsoft_Office_Excel_97-2003_Worksheet4.xls"/><Relationship Id="rId4" Type="http://schemas.openxmlformats.org/officeDocument/2006/relationships/oleObject" Target="../embeddings/Microsoft_Office_Excel_97-2003_Worksheet3.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Excel_97-2003_Worksheet6.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Office_Excel_97-2003_Worksheet7.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r>
              <a:rPr lang="en-US" b="1" dirty="0" smtClean="0">
                <a:latin typeface="Arial" pitchFamily="34" charset="0"/>
                <a:cs typeface="Arial" pitchFamily="34" charset="0"/>
              </a:rPr>
              <a:t>Louisiana Public Postsecondary Education Tuition and State Aid Policies</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i="1" dirty="0" smtClean="0">
                <a:latin typeface="Arial" pitchFamily="34" charset="0"/>
                <a:cs typeface="Arial" pitchFamily="34" charset="0"/>
              </a:rPr>
              <a:t>Overview</a:t>
            </a:r>
            <a:endParaRPr lang="en-US" b="1" dirty="0" smtClean="0">
              <a:latin typeface="Arial" pitchFamily="34" charset="0"/>
              <a:cs typeface="Arial" pitchFamily="34" charset="0"/>
            </a:endParaRPr>
          </a:p>
        </p:txBody>
      </p:sp>
      <p:sp>
        <p:nvSpPr>
          <p:cNvPr id="3" name="Subtitle 2"/>
          <p:cNvSpPr>
            <a:spLocks noGrp="1"/>
          </p:cNvSpPr>
          <p:nvPr>
            <p:ph type="subTitle" idx="1"/>
          </p:nvPr>
        </p:nvSpPr>
        <p:spPr>
          <a:xfrm>
            <a:off x="1371600" y="4648200"/>
            <a:ext cx="6400800" cy="1752600"/>
          </a:xfrm>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August 19,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3" name="Group 11"/>
          <p:cNvGrpSpPr>
            <a:grpSpLocks/>
          </p:cNvGrpSpPr>
          <p:nvPr/>
        </p:nvGrpSpPr>
        <p:grpSpPr bwMode="auto">
          <a:xfrm>
            <a:off x="304800" y="6291263"/>
            <a:ext cx="8610600" cy="307975"/>
            <a:chOff x="304800" y="6324600"/>
            <a:chExt cx="8610600" cy="308157"/>
          </a:xfrm>
        </p:grpSpPr>
        <p:sp>
          <p:nvSpPr>
            <p:cNvPr id="2056" name="TextBox 6"/>
            <p:cNvSpPr txBox="1">
              <a:spLocks noChangeArrowheads="1"/>
            </p:cNvSpPr>
            <p:nvPr/>
          </p:nvSpPr>
          <p:spPr bwMode="auto">
            <a:xfrm>
              <a:off x="304800" y="6324600"/>
              <a:ext cx="8610600" cy="308157"/>
            </a:xfrm>
            <a:prstGeom prst="rect">
              <a:avLst/>
            </a:prstGeom>
            <a:noFill/>
            <a:ln w="9525">
              <a:noFill/>
              <a:miter lim="800000"/>
              <a:headEnd/>
              <a:tailEnd/>
            </a:ln>
          </p:spPr>
          <p:txBody>
            <a:bodyPr>
              <a:spAutoFit/>
            </a:bodyPr>
            <a:lstStyle/>
            <a:p>
              <a:r>
                <a:rPr lang="en-US" sz="1400" dirty="0"/>
                <a:t>    Aid based on Need         Aid based on Need and Merit        Aid based on Merit         Special Purpose</a:t>
              </a:r>
            </a:p>
          </p:txBody>
        </p:sp>
        <p:sp>
          <p:nvSpPr>
            <p:cNvPr id="8" name="Rectangle 7"/>
            <p:cNvSpPr/>
            <p:nvPr/>
          </p:nvSpPr>
          <p:spPr>
            <a:xfrm>
              <a:off x="6858000" y="6400845"/>
              <a:ext cx="152400" cy="15249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2286000" y="6400845"/>
              <a:ext cx="152400" cy="1524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p:cNvSpPr/>
            <p:nvPr/>
          </p:nvSpPr>
          <p:spPr>
            <a:xfrm>
              <a:off x="304800" y="6400845"/>
              <a:ext cx="152400" cy="1524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4953000" y="6400845"/>
              <a:ext cx="152400" cy="15249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aphicFrame>
        <p:nvGraphicFramePr>
          <p:cNvPr id="2050" name="Chart 12"/>
          <p:cNvGraphicFramePr>
            <a:graphicFrameLocks/>
          </p:cNvGraphicFramePr>
          <p:nvPr/>
        </p:nvGraphicFramePr>
        <p:xfrm>
          <a:off x="5257800" y="1143000"/>
          <a:ext cx="4006850" cy="2794000"/>
        </p:xfrm>
        <a:graphic>
          <a:graphicData uri="http://schemas.openxmlformats.org/presentationml/2006/ole">
            <p:oleObj spid="_x0000_s2050" name="Worksheet" r:id="rId3" imgW="3781415" imgH="2638517" progId="Excel.Sheet.8">
              <p:embed/>
            </p:oleObj>
          </a:graphicData>
        </a:graphic>
      </p:graphicFrame>
      <p:sp>
        <p:nvSpPr>
          <p:cNvPr id="2055" name="Title 1"/>
          <p:cNvSpPr>
            <a:spLocks noGrp="1"/>
          </p:cNvSpPr>
          <p:nvPr>
            <p:ph type="ctrTitle" idx="4294967295"/>
          </p:nvPr>
        </p:nvSpPr>
        <p:spPr>
          <a:xfrm>
            <a:off x="0" y="304800"/>
            <a:ext cx="9144000" cy="762000"/>
          </a:xfrm>
        </p:spPr>
        <p:txBody>
          <a:bodyPr/>
          <a:lstStyle/>
          <a:p>
            <a:r>
              <a:rPr lang="en-US" sz="3200" b="1" dirty="0" smtClean="0">
                <a:latin typeface="Arial" charset="0"/>
                <a:cs typeface="Arial" charset="0"/>
              </a:rPr>
              <a:t>Financial Aid Comparisons</a:t>
            </a:r>
            <a:r>
              <a:rPr lang="en-US" sz="3200" b="1" dirty="0" smtClean="0"/>
              <a:t/>
            </a:r>
            <a:br>
              <a:rPr lang="en-US" sz="3200" b="1" dirty="0" smtClean="0"/>
            </a:br>
            <a:r>
              <a:rPr lang="en-US" sz="1600" dirty="0" smtClean="0">
                <a:latin typeface="Arial" charset="0"/>
                <a:cs typeface="Arial" charset="0"/>
              </a:rPr>
              <a:t>(Based on 2009-2010 NASSGAP Data)</a:t>
            </a:r>
          </a:p>
        </p:txBody>
      </p:sp>
      <p:graphicFrame>
        <p:nvGraphicFramePr>
          <p:cNvPr id="2051" name="Object 9"/>
          <p:cNvGraphicFramePr>
            <a:graphicFrameLocks/>
          </p:cNvGraphicFramePr>
          <p:nvPr/>
        </p:nvGraphicFramePr>
        <p:xfrm>
          <a:off x="2362200" y="2971800"/>
          <a:ext cx="4292600" cy="3124200"/>
        </p:xfrm>
        <a:graphic>
          <a:graphicData uri="http://schemas.openxmlformats.org/presentationml/2006/ole">
            <p:oleObj spid="_x0000_s2051" name="Worksheet" r:id="rId4" imgW="3762464" imgH="2638517" progId="Excel.Sheet.8">
              <p:embed/>
            </p:oleObj>
          </a:graphicData>
        </a:graphic>
      </p:graphicFrame>
      <p:graphicFrame>
        <p:nvGraphicFramePr>
          <p:cNvPr id="2052" name="Chart 3"/>
          <p:cNvGraphicFramePr>
            <a:graphicFrameLocks/>
          </p:cNvGraphicFramePr>
          <p:nvPr/>
        </p:nvGraphicFramePr>
        <p:xfrm>
          <a:off x="-279400" y="1143000"/>
          <a:ext cx="4210050" cy="2813050"/>
        </p:xfrm>
        <a:graphic>
          <a:graphicData uri="http://schemas.openxmlformats.org/presentationml/2006/ole">
            <p:oleObj spid="_x0000_s2052" name="Worksheet" r:id="rId5" imgW="3791017" imgH="2533582"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228600"/>
            <a:ext cx="9144000" cy="914400"/>
          </a:xfrm>
        </p:spPr>
        <p:txBody>
          <a:bodyPr/>
          <a:lstStyle/>
          <a:p>
            <a:pPr eaLnBrk="1" hangingPunct="1"/>
            <a:r>
              <a:rPr lang="en-US" sz="3600" b="1" dirty="0" smtClean="0">
                <a:latin typeface="Arial" charset="0"/>
              </a:rPr>
              <a:t>Student  Aid Sources</a:t>
            </a:r>
          </a:p>
        </p:txBody>
      </p:sp>
      <p:sp>
        <p:nvSpPr>
          <p:cNvPr id="13315" name="Text Box 9"/>
          <p:cNvSpPr txBox="1">
            <a:spLocks noChangeArrowheads="1"/>
          </p:cNvSpPr>
          <p:nvPr/>
        </p:nvSpPr>
        <p:spPr bwMode="auto">
          <a:xfrm>
            <a:off x="2667000" y="1905000"/>
            <a:ext cx="3810000" cy="646113"/>
          </a:xfrm>
          <a:prstGeom prst="rect">
            <a:avLst/>
          </a:prstGeom>
          <a:noFill/>
          <a:ln w="9525">
            <a:noFill/>
            <a:miter lim="800000"/>
            <a:headEnd/>
            <a:tailEnd/>
          </a:ln>
        </p:spPr>
        <p:txBody>
          <a:bodyPr>
            <a:spAutoFit/>
          </a:bodyPr>
          <a:lstStyle/>
          <a:p>
            <a:pPr>
              <a:spcBef>
                <a:spcPct val="50000"/>
              </a:spcBef>
              <a:buFont typeface="Arial" charset="0"/>
              <a:buChar char="•"/>
            </a:pPr>
            <a:r>
              <a:rPr lang="en-US" sz="3600" b="1" dirty="0">
                <a:cs typeface="Arial" charset="0"/>
              </a:rPr>
              <a:t> Federal</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228600"/>
            <a:ext cx="9144000" cy="914400"/>
          </a:xfrm>
        </p:spPr>
        <p:txBody>
          <a:bodyPr/>
          <a:lstStyle/>
          <a:p>
            <a:pPr eaLnBrk="1" hangingPunct="1"/>
            <a:r>
              <a:rPr lang="en-US" sz="3600" b="1" dirty="0" smtClean="0">
                <a:latin typeface="Arial" charset="0"/>
                <a:cs typeface="Arial" charset="0"/>
              </a:rPr>
              <a:t>Financial Aid Overview</a:t>
            </a:r>
          </a:p>
        </p:txBody>
      </p:sp>
      <p:sp>
        <p:nvSpPr>
          <p:cNvPr id="26627" name="Content Placeholder 2"/>
          <p:cNvSpPr>
            <a:spLocks noGrp="1"/>
          </p:cNvSpPr>
          <p:nvPr>
            <p:ph idx="1"/>
          </p:nvPr>
        </p:nvSpPr>
        <p:spPr>
          <a:xfrm>
            <a:off x="457200" y="1295400"/>
            <a:ext cx="8229600" cy="4876800"/>
          </a:xfrm>
        </p:spPr>
        <p:txBody>
          <a:bodyPr/>
          <a:lstStyle/>
          <a:p>
            <a:pPr eaLnBrk="1" hangingPunct="1">
              <a:buFont typeface="Arial" charset="0"/>
              <a:buNone/>
            </a:pPr>
            <a:endParaRPr lang="en-US" dirty="0" smtClean="0"/>
          </a:p>
          <a:p>
            <a:pPr algn="ctr" eaLnBrk="1" hangingPunct="1">
              <a:buFont typeface="Arial" charset="0"/>
              <a:buNone/>
            </a:pPr>
            <a:r>
              <a:rPr lang="en-US" dirty="0" smtClean="0">
                <a:latin typeface="Arial" charset="0"/>
                <a:cs typeface="Arial" charset="0"/>
              </a:rPr>
              <a:t>Cost of Attendance (COA)</a:t>
            </a:r>
          </a:p>
          <a:p>
            <a:pPr algn="ctr" eaLnBrk="1" hangingPunct="1">
              <a:buFont typeface="Arial" charset="0"/>
              <a:buNone/>
            </a:pPr>
            <a:r>
              <a:rPr lang="en-US" u="sng" dirty="0" smtClean="0">
                <a:latin typeface="Arial" charset="0"/>
                <a:cs typeface="Arial" charset="0"/>
              </a:rPr>
              <a:t>-Expected Family Contribution (EFC)</a:t>
            </a:r>
          </a:p>
          <a:p>
            <a:pPr algn="ctr" eaLnBrk="1" hangingPunct="1">
              <a:buFont typeface="Arial" charset="0"/>
              <a:buNone/>
            </a:pPr>
            <a:r>
              <a:rPr lang="en-US" dirty="0" smtClean="0">
                <a:latin typeface="Arial" charset="0"/>
                <a:cs typeface="Arial" charset="0"/>
              </a:rPr>
              <a:t>=Financial Need</a:t>
            </a:r>
          </a:p>
          <a:p>
            <a:pPr algn="ctr" eaLnBrk="1" hangingPunct="1">
              <a:buFontTx/>
              <a:buChar char="-"/>
            </a:pPr>
            <a:r>
              <a:rPr lang="en-US" u="sng" dirty="0" smtClean="0">
                <a:latin typeface="Arial" charset="0"/>
                <a:cs typeface="Arial" charset="0"/>
              </a:rPr>
              <a:t>Aid and Resources</a:t>
            </a:r>
          </a:p>
          <a:p>
            <a:pPr algn="ctr" eaLnBrk="1" hangingPunct="1">
              <a:buFont typeface="Arial" charset="0"/>
              <a:buNone/>
            </a:pPr>
            <a:r>
              <a:rPr lang="en-US" dirty="0" smtClean="0">
                <a:latin typeface="Arial" charset="0"/>
                <a:cs typeface="Arial" charset="0"/>
              </a:rPr>
              <a:t>= Remaining Financial Need</a:t>
            </a:r>
            <a:endParaRPr lang="en-US" u="sng" dirty="0" smtClean="0">
              <a:latin typeface="Arial" charset="0"/>
              <a:cs typeface="Arial" charset="0"/>
            </a:endParaRPr>
          </a:p>
          <a:p>
            <a:pPr algn="ctr" eaLnBrk="1" hangingPunct="1">
              <a:buFont typeface="Arial" charset="0"/>
              <a:buNone/>
            </a:pPr>
            <a:endParaRPr lang="en-US" dirty="0" smtClean="0"/>
          </a:p>
          <a:p>
            <a:pPr eaLnBrk="1" hangingPunct="1"/>
            <a:endParaRPr lang="en-US" dirty="0" smtClean="0"/>
          </a:p>
          <a:p>
            <a:pPr lvl="1" eaLnBrk="1" hangingPunct="1">
              <a:buFont typeface="Arial"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1000" fill="hold"/>
                                        <p:tgtEl>
                                          <p:spTgt spid="26627">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1000" fill="hold"/>
                                        <p:tgtEl>
                                          <p:spTgt spid="26627">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1000" fill="hold"/>
                                        <p:tgtEl>
                                          <p:spTgt spid="26627">
                                            <p:txEl>
                                              <p:pRg st="3" end="3"/>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1000" fill="hold"/>
                                        <p:tgtEl>
                                          <p:spTgt spid="26627">
                                            <p:txEl>
                                              <p:pRg st="4" end="4"/>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1000" fill="hold"/>
                                        <p:tgtEl>
                                          <p:spTgt spid="26627">
                                            <p:txEl>
                                              <p:pRg st="5" end="5"/>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266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457200" y="1295400"/>
            <a:ext cx="8458200" cy="5562600"/>
          </a:xfrm>
        </p:spPr>
        <p:txBody>
          <a:bodyPr/>
          <a:lstStyle/>
          <a:p>
            <a:pPr eaLnBrk="1" hangingPunct="1"/>
            <a:r>
              <a:rPr lang="en-US" dirty="0" smtClean="0">
                <a:latin typeface="Arial" charset="0"/>
                <a:cs typeface="Arial" charset="0"/>
              </a:rPr>
              <a:t>Cost of Attendance (COA) – set by school</a:t>
            </a:r>
          </a:p>
          <a:p>
            <a:pPr lvl="1" eaLnBrk="1" hangingPunct="1"/>
            <a:r>
              <a:rPr lang="en-US" dirty="0" smtClean="0">
                <a:latin typeface="Arial" charset="0"/>
                <a:cs typeface="Arial" charset="0"/>
              </a:rPr>
              <a:t>Tuition and Fees</a:t>
            </a:r>
          </a:p>
          <a:p>
            <a:pPr lvl="1" eaLnBrk="1" hangingPunct="1"/>
            <a:r>
              <a:rPr lang="en-US" dirty="0" smtClean="0">
                <a:latin typeface="Arial" charset="0"/>
                <a:cs typeface="Arial" charset="0"/>
              </a:rPr>
              <a:t>Books and Supplies</a:t>
            </a:r>
          </a:p>
          <a:p>
            <a:pPr lvl="1" eaLnBrk="1" hangingPunct="1"/>
            <a:r>
              <a:rPr lang="en-US" dirty="0" smtClean="0">
                <a:latin typeface="Arial" charset="0"/>
                <a:cs typeface="Arial" charset="0"/>
              </a:rPr>
              <a:t>Room and Board</a:t>
            </a:r>
          </a:p>
          <a:p>
            <a:pPr lvl="1" eaLnBrk="1" hangingPunct="1"/>
            <a:r>
              <a:rPr lang="en-US" dirty="0" smtClean="0">
                <a:latin typeface="Arial" charset="0"/>
                <a:cs typeface="Arial" charset="0"/>
              </a:rPr>
              <a:t>Transportation </a:t>
            </a:r>
          </a:p>
          <a:p>
            <a:pPr lvl="1" eaLnBrk="1" hangingPunct="1"/>
            <a:r>
              <a:rPr lang="en-US" dirty="0" smtClean="0">
                <a:latin typeface="Arial" charset="0"/>
                <a:cs typeface="Arial" charset="0"/>
              </a:rPr>
              <a:t>Personal Expenses</a:t>
            </a:r>
          </a:p>
          <a:p>
            <a:pPr lvl="1" eaLnBrk="1" hangingPunct="1">
              <a:buFont typeface="Arial" charset="0"/>
              <a:buNone/>
            </a:pPr>
            <a:r>
              <a:rPr lang="en-US" b="1" dirty="0" smtClean="0">
                <a:latin typeface="Arial" charset="0"/>
                <a:cs typeface="Arial" charset="0"/>
              </a:rPr>
              <a:t>National Average for 4 year public  = $17,417</a:t>
            </a:r>
          </a:p>
          <a:p>
            <a:pPr lvl="1" eaLnBrk="1" hangingPunct="1">
              <a:buFont typeface="Arial" charset="0"/>
              <a:buNone/>
            </a:pPr>
            <a:r>
              <a:rPr lang="en-US" b="1" dirty="0" smtClean="0">
                <a:latin typeface="Arial" charset="0"/>
                <a:cs typeface="Arial" charset="0"/>
              </a:rPr>
              <a:t>	</a:t>
            </a:r>
            <a:r>
              <a:rPr lang="en-US" dirty="0" smtClean="0">
                <a:latin typeface="Arial" charset="0"/>
                <a:cs typeface="Arial" charset="0"/>
              </a:rPr>
              <a:t>Louisiana Public 4-Year Average     = $15,514</a:t>
            </a:r>
            <a:endParaRPr lang="en-US" b="1" dirty="0" smtClean="0">
              <a:latin typeface="Arial" charset="0"/>
              <a:cs typeface="Arial" charset="0"/>
            </a:endParaRPr>
          </a:p>
          <a:p>
            <a:pPr lvl="1" eaLnBrk="1" hangingPunct="1">
              <a:buFont typeface="Arial" charset="0"/>
              <a:buNone/>
            </a:pPr>
            <a:r>
              <a:rPr lang="en-US" b="1" dirty="0" smtClean="0">
                <a:latin typeface="Arial" charset="0"/>
                <a:cs typeface="Arial" charset="0"/>
              </a:rPr>
              <a:t>National Average for 2 year public  = $13,126</a:t>
            </a:r>
            <a:endParaRPr lang="en-US" dirty="0" smtClean="0">
              <a:latin typeface="Arial" charset="0"/>
              <a:cs typeface="Arial" charset="0"/>
            </a:endParaRPr>
          </a:p>
          <a:p>
            <a:pPr lvl="1" eaLnBrk="1" hangingPunct="1">
              <a:buFont typeface="Arial" charset="0"/>
              <a:buNone/>
            </a:pPr>
            <a:r>
              <a:rPr lang="en-US" dirty="0" smtClean="0">
                <a:latin typeface="Arial" charset="0"/>
                <a:cs typeface="Arial" charset="0"/>
              </a:rPr>
              <a:t>	Louisiana Public 2-Year Average     = $  9,160</a:t>
            </a:r>
          </a:p>
          <a:p>
            <a:pPr eaLnBrk="1" hangingPunct="1"/>
            <a:endParaRPr lang="en-US" dirty="0" smtClean="0"/>
          </a:p>
          <a:p>
            <a:pPr lvl="1" eaLnBrk="1" hangingPunct="1">
              <a:buFont typeface="Arial" charset="0"/>
              <a:buNone/>
            </a:pPr>
            <a:endParaRPr lang="en-US" dirty="0" smtClean="0"/>
          </a:p>
        </p:txBody>
      </p:sp>
      <p:sp>
        <p:nvSpPr>
          <p:cNvPr id="18435" name="Title 1"/>
          <p:cNvSpPr>
            <a:spLocks noGrp="1"/>
          </p:cNvSpPr>
          <p:nvPr>
            <p:ph type="title"/>
          </p:nvPr>
        </p:nvSpPr>
        <p:spPr>
          <a:xfrm>
            <a:off x="0" y="228600"/>
            <a:ext cx="9144000" cy="914400"/>
          </a:xfrm>
        </p:spPr>
        <p:txBody>
          <a:bodyPr/>
          <a:lstStyle/>
          <a:p>
            <a:pPr eaLnBrk="1" hangingPunct="1"/>
            <a:r>
              <a:rPr lang="en-US" sz="3600" b="1" dirty="0" smtClean="0">
                <a:latin typeface="Arial" charset="0"/>
                <a:cs typeface="Arial" charset="0"/>
              </a:rPr>
              <a:t>Financial Aid Overview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1000"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76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anim calcmode="lin" valueType="num">
                                      <p:cBhvr additive="base">
                                        <p:cTn id="11" dur="1000" fill="hold"/>
                                        <p:tgtEl>
                                          <p:spTgt spid="27651">
                                            <p:txEl>
                                              <p:pRg st="1" end="1"/>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2765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 calcmode="lin" valueType="num">
                                      <p:cBhvr additive="base">
                                        <p:cTn id="15" dur="1000" fill="hold"/>
                                        <p:tgtEl>
                                          <p:spTgt spid="27651">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2765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additive="base">
                                        <p:cTn id="19" dur="1000" fill="hold"/>
                                        <p:tgtEl>
                                          <p:spTgt spid="27651">
                                            <p:txEl>
                                              <p:pRg st="3" end="3"/>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2765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anim calcmode="lin" valueType="num">
                                      <p:cBhvr additive="base">
                                        <p:cTn id="23" dur="1000" fill="hold"/>
                                        <p:tgtEl>
                                          <p:spTgt spid="27651">
                                            <p:txEl>
                                              <p:pRg st="4" end="4"/>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27651">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7651">
                                            <p:txEl>
                                              <p:pRg st="5" end="5"/>
                                            </p:txEl>
                                          </p:spTgt>
                                        </p:tgtEl>
                                        <p:attrNameLst>
                                          <p:attrName>style.visibility</p:attrName>
                                        </p:attrNameLst>
                                      </p:cBhvr>
                                      <p:to>
                                        <p:strVal val="visible"/>
                                      </p:to>
                                    </p:set>
                                    <p:anim calcmode="lin" valueType="num">
                                      <p:cBhvr additive="base">
                                        <p:cTn id="27" dur="1000" fill="hold"/>
                                        <p:tgtEl>
                                          <p:spTgt spid="27651">
                                            <p:txEl>
                                              <p:pRg st="5" end="5"/>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276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27651">
                                            <p:txEl>
                                              <p:pRg st="6" end="6"/>
                                            </p:txEl>
                                          </p:spTgt>
                                        </p:tgtEl>
                                        <p:attrNameLst>
                                          <p:attrName>style.visibility</p:attrName>
                                        </p:attrNameLst>
                                      </p:cBhvr>
                                      <p:to>
                                        <p:strVal val="visible"/>
                                      </p:to>
                                    </p:set>
                                    <p:anim calcmode="lin" valueType="num">
                                      <p:cBhvr additive="base">
                                        <p:cTn id="33" dur="1000" fill="hold"/>
                                        <p:tgtEl>
                                          <p:spTgt spid="27651">
                                            <p:txEl>
                                              <p:pRg st="6" end="6"/>
                                            </p:txEl>
                                          </p:spTgt>
                                        </p:tgtEl>
                                        <p:attrNameLst>
                                          <p:attrName>ppt_x</p:attrName>
                                        </p:attrNameLst>
                                      </p:cBhvr>
                                      <p:tavLst>
                                        <p:tav tm="0">
                                          <p:val>
                                            <p:strVal val="1+#ppt_w/2"/>
                                          </p:val>
                                        </p:tav>
                                        <p:tav tm="100000">
                                          <p:val>
                                            <p:strVal val="#ppt_x"/>
                                          </p:val>
                                        </p:tav>
                                      </p:tavLst>
                                    </p:anim>
                                    <p:anim calcmode="lin" valueType="num">
                                      <p:cBhvr additive="base">
                                        <p:cTn id="34" dur="1000" fill="hold"/>
                                        <p:tgtEl>
                                          <p:spTgt spid="276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27651">
                                            <p:txEl>
                                              <p:pRg st="7" end="7"/>
                                            </p:txEl>
                                          </p:spTgt>
                                        </p:tgtEl>
                                        <p:attrNameLst>
                                          <p:attrName>style.visibility</p:attrName>
                                        </p:attrNameLst>
                                      </p:cBhvr>
                                      <p:to>
                                        <p:strVal val="visible"/>
                                      </p:to>
                                    </p:set>
                                    <p:anim calcmode="lin" valueType="num">
                                      <p:cBhvr additive="base">
                                        <p:cTn id="39" dur="1000" fill="hold"/>
                                        <p:tgtEl>
                                          <p:spTgt spid="27651">
                                            <p:txEl>
                                              <p:pRg st="7" end="7"/>
                                            </p:txEl>
                                          </p:spTgt>
                                        </p:tgtEl>
                                        <p:attrNameLst>
                                          <p:attrName>ppt_x</p:attrName>
                                        </p:attrNameLst>
                                      </p:cBhvr>
                                      <p:tavLst>
                                        <p:tav tm="0">
                                          <p:val>
                                            <p:strVal val="1+#ppt_w/2"/>
                                          </p:val>
                                        </p:tav>
                                        <p:tav tm="100000">
                                          <p:val>
                                            <p:strVal val="#ppt_x"/>
                                          </p:val>
                                        </p:tav>
                                      </p:tavLst>
                                    </p:anim>
                                    <p:anim calcmode="lin" valueType="num">
                                      <p:cBhvr additive="base">
                                        <p:cTn id="40" dur="1000" fill="hold"/>
                                        <p:tgtEl>
                                          <p:spTgt spid="2765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27651">
                                            <p:txEl>
                                              <p:pRg st="8" end="8"/>
                                            </p:txEl>
                                          </p:spTgt>
                                        </p:tgtEl>
                                        <p:attrNameLst>
                                          <p:attrName>style.visibility</p:attrName>
                                        </p:attrNameLst>
                                      </p:cBhvr>
                                      <p:to>
                                        <p:strVal val="visible"/>
                                      </p:to>
                                    </p:set>
                                    <p:anim calcmode="lin" valueType="num">
                                      <p:cBhvr additive="base">
                                        <p:cTn id="45" dur="1000" fill="hold"/>
                                        <p:tgtEl>
                                          <p:spTgt spid="27651">
                                            <p:txEl>
                                              <p:pRg st="8" end="8"/>
                                            </p:txEl>
                                          </p:spTgt>
                                        </p:tgtEl>
                                        <p:attrNameLst>
                                          <p:attrName>ppt_x</p:attrName>
                                        </p:attrNameLst>
                                      </p:cBhvr>
                                      <p:tavLst>
                                        <p:tav tm="0">
                                          <p:val>
                                            <p:strVal val="1+#ppt_w/2"/>
                                          </p:val>
                                        </p:tav>
                                        <p:tav tm="100000">
                                          <p:val>
                                            <p:strVal val="#ppt_x"/>
                                          </p:val>
                                        </p:tav>
                                      </p:tavLst>
                                    </p:anim>
                                    <p:anim calcmode="lin" valueType="num">
                                      <p:cBhvr additive="base">
                                        <p:cTn id="46" dur="1000" fill="hold"/>
                                        <p:tgtEl>
                                          <p:spTgt spid="2765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27651">
                                            <p:txEl>
                                              <p:pRg st="9" end="9"/>
                                            </p:txEl>
                                          </p:spTgt>
                                        </p:tgtEl>
                                        <p:attrNameLst>
                                          <p:attrName>style.visibility</p:attrName>
                                        </p:attrNameLst>
                                      </p:cBhvr>
                                      <p:to>
                                        <p:strVal val="visible"/>
                                      </p:to>
                                    </p:set>
                                    <p:anim calcmode="lin" valueType="num">
                                      <p:cBhvr additive="base">
                                        <p:cTn id="51" dur="1000" fill="hold"/>
                                        <p:tgtEl>
                                          <p:spTgt spid="27651">
                                            <p:txEl>
                                              <p:pRg st="9" end="9"/>
                                            </p:txEl>
                                          </p:spTgt>
                                        </p:tgtEl>
                                        <p:attrNameLst>
                                          <p:attrName>ppt_x</p:attrName>
                                        </p:attrNameLst>
                                      </p:cBhvr>
                                      <p:tavLst>
                                        <p:tav tm="0">
                                          <p:val>
                                            <p:strVal val="1+#ppt_w/2"/>
                                          </p:val>
                                        </p:tav>
                                        <p:tav tm="100000">
                                          <p:val>
                                            <p:strVal val="#ppt_x"/>
                                          </p:val>
                                        </p:tav>
                                      </p:tavLst>
                                    </p:anim>
                                    <p:anim calcmode="lin" valueType="num">
                                      <p:cBhvr additive="base">
                                        <p:cTn id="52" dur="1000" fill="hold"/>
                                        <p:tgtEl>
                                          <p:spTgt spid="2765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3"/>
          <p:cNvGraphicFramePr>
            <a:graphicFrameLocks/>
          </p:cNvGraphicFramePr>
          <p:nvPr/>
        </p:nvGraphicFramePr>
        <p:xfrm>
          <a:off x="381000" y="1447800"/>
          <a:ext cx="8534400" cy="4629150"/>
        </p:xfrm>
        <a:graphic>
          <a:graphicData uri="http://schemas.openxmlformats.org/drawingml/2006/chart">
            <c:chart xmlns:c="http://schemas.openxmlformats.org/drawingml/2006/chart" xmlns:r="http://schemas.openxmlformats.org/officeDocument/2006/relationships" r:id="rId3"/>
          </a:graphicData>
        </a:graphic>
      </p:graphicFrame>
      <p:sp>
        <p:nvSpPr>
          <p:cNvPr id="21506" name="Title 1"/>
          <p:cNvSpPr>
            <a:spLocks noGrp="1"/>
          </p:cNvSpPr>
          <p:nvPr>
            <p:ph type="ctrTitle"/>
          </p:nvPr>
        </p:nvSpPr>
        <p:spPr>
          <a:xfrm>
            <a:off x="0" y="228600"/>
            <a:ext cx="9144000" cy="914400"/>
          </a:xfrm>
        </p:spPr>
        <p:txBody>
          <a:bodyPr/>
          <a:lstStyle/>
          <a:p>
            <a:pPr eaLnBrk="1" hangingPunct="1"/>
            <a:r>
              <a:rPr lang="en-US" sz="3600" b="1" dirty="0" smtClean="0">
                <a:latin typeface="Arial" charset="0"/>
                <a:cs typeface="Arial" charset="0"/>
              </a:rPr>
              <a:t>Pell Grant Maximum Payment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0" y="228600"/>
            <a:ext cx="9144000" cy="914400"/>
          </a:xfrm>
        </p:spPr>
        <p:txBody>
          <a:bodyPr/>
          <a:lstStyle/>
          <a:p>
            <a:pPr eaLnBrk="1" hangingPunct="1"/>
            <a:r>
              <a:rPr lang="en-US" sz="3600" b="1" smtClean="0">
                <a:latin typeface="Arial" charset="0"/>
                <a:cs typeface="Arial" charset="0"/>
              </a:rPr>
              <a:t>Pell Grant Maximum Payment and </a:t>
            </a:r>
            <a:br>
              <a:rPr lang="en-US" sz="3600" b="1" smtClean="0">
                <a:latin typeface="Arial" charset="0"/>
                <a:cs typeface="Arial" charset="0"/>
              </a:rPr>
            </a:br>
            <a:r>
              <a:rPr lang="en-US" sz="3600" b="1" smtClean="0">
                <a:latin typeface="Arial" charset="0"/>
                <a:cs typeface="Arial" charset="0"/>
              </a:rPr>
              <a:t>Tuition and Fees Comparison</a:t>
            </a:r>
          </a:p>
        </p:txBody>
      </p:sp>
      <p:graphicFrame>
        <p:nvGraphicFramePr>
          <p:cNvPr id="6" name="Chart 3"/>
          <p:cNvGraphicFramePr>
            <a:graphicFrameLocks/>
          </p:cNvGraphicFramePr>
          <p:nvPr/>
        </p:nvGraphicFramePr>
        <p:xfrm>
          <a:off x="152400" y="1219200"/>
          <a:ext cx="8534400" cy="4629150"/>
        </p:xfrm>
        <a:graphic>
          <a:graphicData uri="http://schemas.openxmlformats.org/drawingml/2006/chart">
            <c:chart xmlns:c="http://schemas.openxmlformats.org/drawingml/2006/chart" xmlns:r="http://schemas.openxmlformats.org/officeDocument/2006/relationships" r:id="rId3"/>
          </a:graphicData>
        </a:graphic>
      </p:graphicFrame>
      <p:sp>
        <p:nvSpPr>
          <p:cNvPr id="22532" name="TextBox 4"/>
          <p:cNvSpPr txBox="1">
            <a:spLocks noChangeArrowheads="1"/>
          </p:cNvSpPr>
          <p:nvPr/>
        </p:nvSpPr>
        <p:spPr bwMode="auto">
          <a:xfrm>
            <a:off x="228600" y="5943600"/>
            <a:ext cx="8686800" cy="738188"/>
          </a:xfrm>
          <a:prstGeom prst="rect">
            <a:avLst/>
          </a:prstGeom>
          <a:noFill/>
          <a:ln w="9525">
            <a:noFill/>
            <a:miter lim="800000"/>
            <a:headEnd/>
            <a:tailEnd/>
          </a:ln>
        </p:spPr>
        <p:txBody>
          <a:bodyPr>
            <a:spAutoFit/>
          </a:bodyPr>
          <a:lstStyle/>
          <a:p>
            <a:r>
              <a:rPr lang="en-US" sz="1400" b="1" dirty="0"/>
              <a:t>The </a:t>
            </a:r>
            <a:r>
              <a:rPr lang="en-US" sz="1400" b="1" dirty="0" smtClean="0"/>
              <a:t>data is </a:t>
            </a:r>
            <a:r>
              <a:rPr lang="en-US" sz="1400" b="1" dirty="0"/>
              <a:t>enrollment weighted, current dollars tuition and fees for public four-year schools for the </a:t>
            </a:r>
            <a:r>
              <a:rPr lang="en-US" sz="1400" b="1" dirty="0" smtClean="0"/>
              <a:t>nation, Louisiana and </a:t>
            </a:r>
            <a:r>
              <a:rPr lang="en-US" sz="1400" b="1" dirty="0"/>
              <a:t>College Board southern region respectively. The source of the data is The College Board </a:t>
            </a:r>
            <a:r>
              <a:rPr lang="en-US" sz="1400" b="1" i="1" dirty="0"/>
              <a:t>Annual Survey of Colleges</a:t>
            </a:r>
            <a:r>
              <a:rPr lang="en-US" sz="1400" b="1" dirty="0"/>
              <a:t>. </a:t>
            </a:r>
          </a:p>
        </p:txBody>
      </p:sp>
      <p:grpSp>
        <p:nvGrpSpPr>
          <p:cNvPr id="2" name="Group 19"/>
          <p:cNvGrpSpPr>
            <a:grpSpLocks/>
          </p:cNvGrpSpPr>
          <p:nvPr/>
        </p:nvGrpSpPr>
        <p:grpSpPr bwMode="auto">
          <a:xfrm>
            <a:off x="609600" y="1219200"/>
            <a:ext cx="2209800" cy="369887"/>
            <a:chOff x="609601" y="1383268"/>
            <a:chExt cx="2209799" cy="369332"/>
          </a:xfrm>
        </p:grpSpPr>
        <p:sp>
          <p:nvSpPr>
            <p:cNvPr id="22549" name="TextBox 7"/>
            <p:cNvSpPr txBox="1">
              <a:spLocks noChangeArrowheads="1"/>
            </p:cNvSpPr>
            <p:nvPr/>
          </p:nvSpPr>
          <p:spPr bwMode="auto">
            <a:xfrm>
              <a:off x="914400" y="1383268"/>
              <a:ext cx="1905000" cy="369332"/>
            </a:xfrm>
            <a:prstGeom prst="rect">
              <a:avLst/>
            </a:prstGeom>
            <a:noFill/>
            <a:ln w="9525">
              <a:noFill/>
              <a:miter lim="800000"/>
              <a:headEnd/>
              <a:tailEnd/>
            </a:ln>
          </p:spPr>
          <p:txBody>
            <a:bodyPr>
              <a:spAutoFit/>
            </a:bodyPr>
            <a:lstStyle/>
            <a:p>
              <a:r>
                <a:rPr lang="en-US" dirty="0"/>
                <a:t>Max Pell Award</a:t>
              </a:r>
            </a:p>
          </p:txBody>
        </p:sp>
        <p:grpSp>
          <p:nvGrpSpPr>
            <p:cNvPr id="3" name="Group 18"/>
            <p:cNvGrpSpPr>
              <a:grpSpLocks/>
            </p:cNvGrpSpPr>
            <p:nvPr/>
          </p:nvGrpSpPr>
          <p:grpSpPr bwMode="auto">
            <a:xfrm>
              <a:off x="609601" y="1525601"/>
              <a:ext cx="304799" cy="84667"/>
              <a:chOff x="228600" y="69663"/>
              <a:chExt cx="274320" cy="76200"/>
            </a:xfrm>
          </p:grpSpPr>
          <p:cxnSp>
            <p:nvCxnSpPr>
              <p:cNvPr id="15" name="Straight Connector 14"/>
              <p:cNvCxnSpPr/>
              <p:nvPr/>
            </p:nvCxnSpPr>
            <p:spPr>
              <a:xfrm>
                <a:off x="228600" y="107049"/>
                <a:ext cx="274321" cy="1426"/>
              </a:xfrm>
              <a:prstGeom prst="line">
                <a:avLst/>
              </a:prstGeom>
              <a:ln w="38100" cap="rnd" cmpd="sng">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rot="2700000">
                <a:off x="320812" y="69186"/>
                <a:ext cx="75610" cy="77153"/>
              </a:xfrm>
              <a:prstGeom prst="rect">
                <a:avLst/>
              </a:prstGeom>
              <a:solidFill>
                <a:srgbClr val="0070C0"/>
              </a:solid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nvGrpSpPr>
          <p:cNvPr id="4" name="Group 28"/>
          <p:cNvGrpSpPr>
            <a:grpSpLocks/>
          </p:cNvGrpSpPr>
          <p:nvPr/>
        </p:nvGrpSpPr>
        <p:grpSpPr bwMode="auto">
          <a:xfrm>
            <a:off x="2667000" y="1219200"/>
            <a:ext cx="1143000" cy="369887"/>
            <a:chOff x="2667000" y="1392674"/>
            <a:chExt cx="1143000" cy="369332"/>
          </a:xfrm>
        </p:grpSpPr>
        <p:sp>
          <p:nvSpPr>
            <p:cNvPr id="22545" name="TextBox 8"/>
            <p:cNvSpPr txBox="1">
              <a:spLocks noChangeArrowheads="1"/>
            </p:cNvSpPr>
            <p:nvPr/>
          </p:nvSpPr>
          <p:spPr bwMode="auto">
            <a:xfrm>
              <a:off x="2895600" y="1392674"/>
              <a:ext cx="914400" cy="369332"/>
            </a:xfrm>
            <a:prstGeom prst="rect">
              <a:avLst/>
            </a:prstGeom>
            <a:noFill/>
            <a:ln w="9525">
              <a:noFill/>
              <a:miter lim="800000"/>
              <a:headEnd/>
              <a:tailEnd/>
            </a:ln>
          </p:spPr>
          <p:txBody>
            <a:bodyPr>
              <a:spAutoFit/>
            </a:bodyPr>
            <a:lstStyle/>
            <a:p>
              <a:r>
                <a:rPr lang="en-US" dirty="0"/>
                <a:t>Nation</a:t>
              </a:r>
            </a:p>
          </p:txBody>
        </p:sp>
        <p:grpSp>
          <p:nvGrpSpPr>
            <p:cNvPr id="5" name="Group 27"/>
            <p:cNvGrpSpPr>
              <a:grpSpLocks/>
            </p:cNvGrpSpPr>
            <p:nvPr/>
          </p:nvGrpSpPr>
          <p:grpSpPr bwMode="auto">
            <a:xfrm>
              <a:off x="2667000" y="1531620"/>
              <a:ext cx="274320" cy="91440"/>
              <a:chOff x="381000" y="76994"/>
              <a:chExt cx="228600" cy="76200"/>
            </a:xfrm>
          </p:grpSpPr>
          <p:cxnSp>
            <p:nvCxnSpPr>
              <p:cNvPr id="26" name="Straight Connector 25"/>
              <p:cNvCxnSpPr/>
              <p:nvPr/>
            </p:nvCxnSpPr>
            <p:spPr>
              <a:xfrm>
                <a:off x="381000" y="114434"/>
                <a:ext cx="228865" cy="13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457729" y="77447"/>
                <a:ext cx="75407" cy="752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nvGrpSpPr>
          <p:cNvPr id="7" name="Group 35"/>
          <p:cNvGrpSpPr>
            <a:grpSpLocks/>
          </p:cNvGrpSpPr>
          <p:nvPr/>
        </p:nvGrpSpPr>
        <p:grpSpPr bwMode="auto">
          <a:xfrm>
            <a:off x="3810000" y="1219200"/>
            <a:ext cx="1600200" cy="369887"/>
            <a:chOff x="3810000" y="1383268"/>
            <a:chExt cx="1600200" cy="369332"/>
          </a:xfrm>
        </p:grpSpPr>
        <p:sp>
          <p:nvSpPr>
            <p:cNvPr id="22541" name="TextBox 9"/>
            <p:cNvSpPr txBox="1">
              <a:spLocks noChangeArrowheads="1"/>
            </p:cNvSpPr>
            <p:nvPr/>
          </p:nvSpPr>
          <p:spPr bwMode="auto">
            <a:xfrm>
              <a:off x="4038600" y="1383268"/>
              <a:ext cx="1371600" cy="369332"/>
            </a:xfrm>
            <a:prstGeom prst="rect">
              <a:avLst/>
            </a:prstGeom>
            <a:noFill/>
            <a:ln w="9525">
              <a:noFill/>
              <a:miter lim="800000"/>
              <a:headEnd/>
              <a:tailEnd/>
            </a:ln>
          </p:spPr>
          <p:txBody>
            <a:bodyPr>
              <a:spAutoFit/>
            </a:bodyPr>
            <a:lstStyle/>
            <a:p>
              <a:r>
                <a:rPr lang="en-US" dirty="0"/>
                <a:t>South</a:t>
              </a:r>
            </a:p>
          </p:txBody>
        </p:sp>
        <p:grpSp>
          <p:nvGrpSpPr>
            <p:cNvPr id="8" name="Group 34"/>
            <p:cNvGrpSpPr>
              <a:grpSpLocks/>
            </p:cNvGrpSpPr>
            <p:nvPr/>
          </p:nvGrpSpPr>
          <p:grpSpPr bwMode="auto">
            <a:xfrm>
              <a:off x="3810000" y="1491734"/>
              <a:ext cx="304800" cy="152400"/>
              <a:chOff x="3745992" y="1219200"/>
              <a:chExt cx="304800" cy="152400"/>
            </a:xfrm>
          </p:grpSpPr>
          <p:cxnSp>
            <p:nvCxnSpPr>
              <p:cNvPr id="33" name="Straight Connector 32"/>
              <p:cNvCxnSpPr/>
              <p:nvPr/>
            </p:nvCxnSpPr>
            <p:spPr>
              <a:xfrm>
                <a:off x="3745992" y="1294608"/>
                <a:ext cx="304800" cy="15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Isosceles Triangle 33"/>
              <p:cNvSpPr/>
              <p:nvPr/>
            </p:nvSpPr>
            <p:spPr>
              <a:xfrm>
                <a:off x="3809492" y="1218522"/>
                <a:ext cx="177800" cy="153756"/>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nvGrpSpPr>
          <p:cNvPr id="9" name="Group 38"/>
          <p:cNvGrpSpPr>
            <a:grpSpLocks/>
          </p:cNvGrpSpPr>
          <p:nvPr/>
        </p:nvGrpSpPr>
        <p:grpSpPr bwMode="auto">
          <a:xfrm>
            <a:off x="4876800" y="1219200"/>
            <a:ext cx="3390900" cy="369887"/>
            <a:chOff x="4914900" y="1383268"/>
            <a:chExt cx="3390900" cy="369332"/>
          </a:xfrm>
        </p:grpSpPr>
        <p:sp>
          <p:nvSpPr>
            <p:cNvPr id="22538" name="TextBox 10"/>
            <p:cNvSpPr txBox="1">
              <a:spLocks noChangeArrowheads="1"/>
            </p:cNvSpPr>
            <p:nvPr/>
          </p:nvSpPr>
          <p:spPr bwMode="auto">
            <a:xfrm>
              <a:off x="5410200" y="1383268"/>
              <a:ext cx="2895600" cy="369332"/>
            </a:xfrm>
            <a:prstGeom prst="rect">
              <a:avLst/>
            </a:prstGeom>
            <a:noFill/>
            <a:ln w="9525">
              <a:noFill/>
              <a:miter lim="800000"/>
              <a:headEnd/>
              <a:tailEnd/>
            </a:ln>
          </p:spPr>
          <p:txBody>
            <a:bodyPr>
              <a:spAutoFit/>
            </a:bodyPr>
            <a:lstStyle/>
            <a:p>
              <a:r>
                <a:rPr lang="en-US" dirty="0"/>
                <a:t>Louisiana 4-year Public</a:t>
              </a:r>
            </a:p>
          </p:txBody>
        </p:sp>
        <p:sp>
          <p:nvSpPr>
            <p:cNvPr id="37" name="Straight Connector 36"/>
            <p:cNvSpPr/>
            <p:nvPr/>
          </p:nvSpPr>
          <p:spPr>
            <a:xfrm>
              <a:off x="4914900" y="1567142"/>
              <a:ext cx="457200" cy="158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a:p>
          </p:txBody>
        </p:sp>
        <p:sp>
          <p:nvSpPr>
            <p:cNvPr id="38" name="Oval 37"/>
            <p:cNvSpPr/>
            <p:nvPr/>
          </p:nvSpPr>
          <p:spPr>
            <a:xfrm>
              <a:off x="5067300" y="1491056"/>
              <a:ext cx="152400" cy="153756"/>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7" dur="1000"/>
                                        <p:tgtEl>
                                          <p:spTgt spid="6">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left)">
                                      <p:cBhvr>
                                        <p:cTn id="12" dur="1000"/>
                                        <p:tgtEl>
                                          <p:spTgt spid="6">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graphicEl>
                                              <a:chart seriesIdx="2" categoryIdx="-4" bldStep="series"/>
                                            </p:graphicEl>
                                          </p:spTgt>
                                        </p:tgtEl>
                                        <p:attrNameLst>
                                          <p:attrName>style.visibility</p:attrName>
                                        </p:attrNameLst>
                                      </p:cBhvr>
                                      <p:to>
                                        <p:strVal val="visible"/>
                                      </p:to>
                                    </p:set>
                                    <p:animEffect transition="in" filter="wipe(left)">
                                      <p:cBhvr>
                                        <p:cTn id="17" dur="1000"/>
                                        <p:tgtEl>
                                          <p:spTgt spid="6">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graphicEl>
                                              <a:chart seriesIdx="3" categoryIdx="-4" bldStep="series"/>
                                            </p:graphicEl>
                                          </p:spTgt>
                                        </p:tgtEl>
                                        <p:attrNameLst>
                                          <p:attrName>style.visibility</p:attrName>
                                        </p:attrNameLst>
                                      </p:cBhvr>
                                      <p:to>
                                        <p:strVal val="visible"/>
                                      </p:to>
                                    </p:set>
                                    <p:animEffect transition="in" filter="wipe(left)">
                                      <p:cBhvr>
                                        <p:cTn id="22" dur="1000"/>
                                        <p:tgtEl>
                                          <p:spTgt spid="6">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animBg="0"/>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Arial" charset="0"/>
                <a:cs typeface="Arial" charset="0"/>
              </a:rPr>
              <a:t>104,346 Louisiana Undergraduates Received Pell Grant Awards Totaling $406,082,677</a:t>
            </a:r>
            <a:r>
              <a:rPr lang="en-US" sz="3600" dirty="0" smtClean="0">
                <a:latin typeface="Arial" charset="0"/>
                <a:cs typeface="Arial" charset="0"/>
              </a:rPr>
              <a:t> </a:t>
            </a:r>
            <a:br>
              <a:rPr lang="en-US" sz="3600" dirty="0" smtClean="0">
                <a:latin typeface="Arial" charset="0"/>
                <a:cs typeface="Arial" charset="0"/>
              </a:rPr>
            </a:br>
            <a:r>
              <a:rPr lang="en-US" sz="2000" dirty="0" smtClean="0">
                <a:latin typeface="Arial" charset="0"/>
                <a:cs typeface="Arial" charset="0"/>
              </a:rPr>
              <a:t>2009-2010 Academic Year</a:t>
            </a:r>
            <a:endParaRPr lang="en-US" sz="2000" dirty="0"/>
          </a:p>
        </p:txBody>
      </p:sp>
      <p:graphicFrame>
        <p:nvGraphicFramePr>
          <p:cNvPr id="5" name="Content Placeholder 4"/>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295400" y="6248400"/>
            <a:ext cx="6629400" cy="369332"/>
          </a:xfrm>
          <a:prstGeom prst="rect">
            <a:avLst/>
          </a:prstGeom>
        </p:spPr>
        <p:txBody>
          <a:bodyPr wrap="square">
            <a:spAutoFit/>
          </a:bodyPr>
          <a:lstStyle/>
          <a:p>
            <a:r>
              <a:rPr lang="en-US" dirty="0" smtClean="0">
                <a:latin typeface="Calibri" pitchFamily="34" charset="0"/>
              </a:rPr>
              <a:t>Maximum Pell Grant for the 2009-2010 Award Year was $5,350.</a:t>
            </a:r>
            <a:endParaRPr lang="en-US" dirty="0">
              <a:latin typeface="Calibri" pitchFamily="34" charset="0"/>
            </a:endParaRPr>
          </a:p>
        </p:txBody>
      </p:sp>
      <p:sp>
        <p:nvSpPr>
          <p:cNvPr id="7" name="TextBox 6"/>
          <p:cNvSpPr txBox="1"/>
          <p:nvPr/>
        </p:nvSpPr>
        <p:spPr>
          <a:xfrm>
            <a:off x="2133600" y="4267200"/>
            <a:ext cx="481222" cy="338554"/>
          </a:xfrm>
          <a:prstGeom prst="rect">
            <a:avLst/>
          </a:prstGeom>
          <a:noFill/>
        </p:spPr>
        <p:txBody>
          <a:bodyPr wrap="none" rtlCol="0">
            <a:spAutoFit/>
          </a:bodyPr>
          <a:lstStyle/>
          <a:p>
            <a:r>
              <a:rPr lang="en-US" sz="1600" b="1" dirty="0" smtClean="0"/>
              <a:t>7%</a:t>
            </a:r>
            <a:endParaRPr lang="en-US" sz="1600" b="1" dirty="0"/>
          </a:p>
        </p:txBody>
      </p:sp>
      <p:sp>
        <p:nvSpPr>
          <p:cNvPr id="8" name="TextBox 7"/>
          <p:cNvSpPr txBox="1"/>
          <p:nvPr/>
        </p:nvSpPr>
        <p:spPr>
          <a:xfrm>
            <a:off x="3200400" y="4267200"/>
            <a:ext cx="595035" cy="338554"/>
          </a:xfrm>
          <a:prstGeom prst="rect">
            <a:avLst/>
          </a:prstGeom>
          <a:noFill/>
        </p:spPr>
        <p:txBody>
          <a:bodyPr wrap="none" rtlCol="0">
            <a:spAutoFit/>
          </a:bodyPr>
          <a:lstStyle/>
          <a:p>
            <a:r>
              <a:rPr lang="en-US" sz="1600" b="1" dirty="0" smtClean="0"/>
              <a:t>33%</a:t>
            </a:r>
            <a:endParaRPr lang="en-US" sz="1600" b="1" dirty="0"/>
          </a:p>
        </p:txBody>
      </p:sp>
      <p:sp>
        <p:nvSpPr>
          <p:cNvPr id="9" name="TextBox 8"/>
          <p:cNvSpPr txBox="1"/>
          <p:nvPr/>
        </p:nvSpPr>
        <p:spPr>
          <a:xfrm>
            <a:off x="4191000" y="4343400"/>
            <a:ext cx="595035" cy="338554"/>
          </a:xfrm>
          <a:prstGeom prst="rect">
            <a:avLst/>
          </a:prstGeom>
          <a:noFill/>
        </p:spPr>
        <p:txBody>
          <a:bodyPr wrap="none" rtlCol="0">
            <a:spAutoFit/>
          </a:bodyPr>
          <a:lstStyle/>
          <a:p>
            <a:r>
              <a:rPr lang="en-US" sz="1600" b="1" dirty="0" smtClean="0"/>
              <a:t>14%</a:t>
            </a:r>
            <a:endParaRPr lang="en-US" sz="1600" b="1" dirty="0"/>
          </a:p>
        </p:txBody>
      </p:sp>
      <p:sp>
        <p:nvSpPr>
          <p:cNvPr id="10" name="TextBox 9"/>
          <p:cNvSpPr txBox="1"/>
          <p:nvPr/>
        </p:nvSpPr>
        <p:spPr>
          <a:xfrm>
            <a:off x="5257800" y="4343400"/>
            <a:ext cx="481222" cy="338554"/>
          </a:xfrm>
          <a:prstGeom prst="rect">
            <a:avLst/>
          </a:prstGeom>
          <a:noFill/>
        </p:spPr>
        <p:txBody>
          <a:bodyPr wrap="none" rtlCol="0">
            <a:spAutoFit/>
          </a:bodyPr>
          <a:lstStyle/>
          <a:p>
            <a:r>
              <a:rPr lang="en-US" sz="1600" b="1" dirty="0" smtClean="0"/>
              <a:t>9%</a:t>
            </a:r>
            <a:endParaRPr lang="en-US" sz="1600" b="1" dirty="0"/>
          </a:p>
        </p:txBody>
      </p:sp>
      <p:sp>
        <p:nvSpPr>
          <p:cNvPr id="11" name="TextBox 10"/>
          <p:cNvSpPr txBox="1"/>
          <p:nvPr/>
        </p:nvSpPr>
        <p:spPr>
          <a:xfrm>
            <a:off x="6248400" y="4343400"/>
            <a:ext cx="595035" cy="338554"/>
          </a:xfrm>
          <a:prstGeom prst="rect">
            <a:avLst/>
          </a:prstGeom>
          <a:noFill/>
        </p:spPr>
        <p:txBody>
          <a:bodyPr wrap="none" rtlCol="0">
            <a:spAutoFit/>
          </a:bodyPr>
          <a:lstStyle/>
          <a:p>
            <a:r>
              <a:rPr lang="en-US" sz="1600" b="1" dirty="0" smtClean="0"/>
              <a:t>24%</a:t>
            </a:r>
            <a:endParaRPr lang="en-US" sz="1600" b="1" dirty="0"/>
          </a:p>
        </p:txBody>
      </p:sp>
      <p:sp>
        <p:nvSpPr>
          <p:cNvPr id="12" name="TextBox 11"/>
          <p:cNvSpPr txBox="1"/>
          <p:nvPr/>
        </p:nvSpPr>
        <p:spPr>
          <a:xfrm>
            <a:off x="7239000" y="4419600"/>
            <a:ext cx="595035" cy="338554"/>
          </a:xfrm>
          <a:prstGeom prst="rect">
            <a:avLst/>
          </a:prstGeom>
          <a:noFill/>
        </p:spPr>
        <p:txBody>
          <a:bodyPr wrap="none" rtlCol="0">
            <a:spAutoFit/>
          </a:bodyPr>
          <a:lstStyle/>
          <a:p>
            <a:r>
              <a:rPr lang="en-US" sz="1600" b="1" dirty="0" smtClean="0"/>
              <a:t>13%</a:t>
            </a:r>
            <a:endParaRPr lang="en-US" sz="1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228600"/>
            <a:ext cx="9144000" cy="914400"/>
          </a:xfrm>
        </p:spPr>
        <p:txBody>
          <a:bodyPr/>
          <a:lstStyle/>
          <a:p>
            <a:pPr eaLnBrk="1" hangingPunct="1"/>
            <a:r>
              <a:rPr lang="en-US" sz="3600" b="1" dirty="0" smtClean="0">
                <a:latin typeface="Arial" charset="0"/>
              </a:rPr>
              <a:t>Student  Aid Sources</a:t>
            </a:r>
          </a:p>
        </p:txBody>
      </p:sp>
      <p:sp>
        <p:nvSpPr>
          <p:cNvPr id="13315" name="Text Box 9"/>
          <p:cNvSpPr txBox="1">
            <a:spLocks noChangeArrowheads="1"/>
          </p:cNvSpPr>
          <p:nvPr/>
        </p:nvSpPr>
        <p:spPr bwMode="auto">
          <a:xfrm>
            <a:off x="2667000" y="1905000"/>
            <a:ext cx="3810000" cy="646113"/>
          </a:xfrm>
          <a:prstGeom prst="rect">
            <a:avLst/>
          </a:prstGeom>
          <a:noFill/>
          <a:ln w="9525">
            <a:noFill/>
            <a:miter lim="800000"/>
            <a:headEnd/>
            <a:tailEnd/>
          </a:ln>
        </p:spPr>
        <p:txBody>
          <a:bodyPr>
            <a:spAutoFit/>
          </a:bodyPr>
          <a:lstStyle/>
          <a:p>
            <a:pPr>
              <a:spcBef>
                <a:spcPct val="50000"/>
              </a:spcBef>
              <a:buFont typeface="Arial" charset="0"/>
              <a:buChar char="•"/>
            </a:pPr>
            <a:r>
              <a:rPr lang="en-US" sz="3600" b="1" dirty="0">
                <a:cs typeface="Arial" charset="0"/>
              </a:rPr>
              <a:t> </a:t>
            </a:r>
            <a:r>
              <a:rPr lang="en-US" sz="3600" b="1" dirty="0" smtClean="0">
                <a:cs typeface="Arial" charset="0"/>
              </a:rPr>
              <a:t>State</a:t>
            </a:r>
            <a:endParaRPr lang="en-US" sz="3600" b="1" dirty="0">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title"/>
          </p:nvPr>
        </p:nvSpPr>
        <p:spPr>
          <a:xfrm>
            <a:off x="0" y="0"/>
            <a:ext cx="9144000" cy="914400"/>
          </a:xfrm>
        </p:spPr>
        <p:txBody>
          <a:bodyPr/>
          <a:lstStyle/>
          <a:p>
            <a:r>
              <a:rPr lang="en-US" sz="3000" b="1" dirty="0" smtClean="0">
                <a:latin typeface="Arial" charset="0"/>
              </a:rPr>
              <a:t>TOPS Expenditures and Recipients</a:t>
            </a:r>
          </a:p>
        </p:txBody>
      </p:sp>
      <p:graphicFrame>
        <p:nvGraphicFramePr>
          <p:cNvPr id="4098" name="Object 2"/>
          <p:cNvGraphicFramePr>
            <a:graphicFrameLocks noGrp="1" noChangeAspect="1"/>
          </p:cNvGraphicFramePr>
          <p:nvPr>
            <p:ph idx="1"/>
          </p:nvPr>
        </p:nvGraphicFramePr>
        <p:xfrm>
          <a:off x="152400" y="1447800"/>
          <a:ext cx="8686800" cy="4419600"/>
        </p:xfrm>
        <a:graphic>
          <a:graphicData uri="http://schemas.openxmlformats.org/presentationml/2006/ole">
            <p:oleObj spid="_x0000_s79874" name="Worksheet" r:id="rId3" imgW="10629908" imgH="4371967" progId="Excel.Sheet.8">
              <p:embed/>
            </p:oleObj>
          </a:graphicData>
        </a:graphic>
      </p:graphicFrame>
      <p:sp>
        <p:nvSpPr>
          <p:cNvPr id="4100" name="Text Box 3"/>
          <p:cNvSpPr txBox="1">
            <a:spLocks noChangeArrowheads="1"/>
          </p:cNvSpPr>
          <p:nvPr/>
        </p:nvSpPr>
        <p:spPr bwMode="auto">
          <a:xfrm>
            <a:off x="0" y="685800"/>
            <a:ext cx="9144000" cy="304800"/>
          </a:xfrm>
          <a:prstGeom prst="rect">
            <a:avLst/>
          </a:prstGeom>
          <a:noFill/>
          <a:ln w="9525">
            <a:noFill/>
            <a:miter lim="800000"/>
            <a:headEnd/>
            <a:tailEnd/>
          </a:ln>
        </p:spPr>
        <p:txBody>
          <a:bodyPr>
            <a:spAutoFit/>
          </a:bodyPr>
          <a:lstStyle/>
          <a:p>
            <a:pPr algn="ctr" eaLnBrk="0" hangingPunct="0">
              <a:spcBef>
                <a:spcPct val="50000"/>
              </a:spcBef>
            </a:pPr>
            <a:r>
              <a:rPr lang="en-US" sz="1400" b="1" dirty="0">
                <a:cs typeface="Arial" charset="0"/>
              </a:rPr>
              <a:t>As of October 30, 2009</a:t>
            </a:r>
          </a:p>
        </p:txBody>
      </p:sp>
      <p:sp>
        <p:nvSpPr>
          <p:cNvPr id="4101" name="TextBox 7"/>
          <p:cNvSpPr txBox="1">
            <a:spLocks noChangeArrowheads="1"/>
          </p:cNvSpPr>
          <p:nvPr/>
        </p:nvSpPr>
        <p:spPr bwMode="auto">
          <a:xfrm>
            <a:off x="152400" y="5953125"/>
            <a:ext cx="8839200" cy="523875"/>
          </a:xfrm>
          <a:prstGeom prst="rect">
            <a:avLst/>
          </a:prstGeom>
          <a:noFill/>
          <a:ln w="9525">
            <a:noFill/>
            <a:miter lim="800000"/>
            <a:headEnd/>
            <a:tailEnd/>
          </a:ln>
        </p:spPr>
        <p:txBody>
          <a:bodyPr>
            <a:spAutoFit/>
          </a:bodyPr>
          <a:lstStyle/>
          <a:p>
            <a:r>
              <a:rPr lang="en-US" sz="1400" dirty="0">
                <a:latin typeface="Calibri" pitchFamily="34" charset="0"/>
              </a:rPr>
              <a:t>Note: The </a:t>
            </a:r>
            <a:r>
              <a:rPr lang="en-US" sz="1400" dirty="0" smtClean="0">
                <a:latin typeface="Calibri" pitchFamily="34" charset="0"/>
              </a:rPr>
              <a:t>2011-12 </a:t>
            </a:r>
            <a:r>
              <a:rPr lang="en-US" sz="1400" dirty="0">
                <a:latin typeface="Calibri" pitchFamily="34" charset="0"/>
              </a:rPr>
              <a:t>Academic Year data </a:t>
            </a:r>
            <a:r>
              <a:rPr lang="en-US" sz="1400" dirty="0">
                <a:latin typeface="+mj-lt"/>
                <a:cs typeface="Arial" charset="0"/>
              </a:rPr>
              <a:t>shows</a:t>
            </a:r>
            <a:r>
              <a:rPr lang="en-US" sz="1400" dirty="0">
                <a:latin typeface="Calibri" pitchFamily="34" charset="0"/>
              </a:rPr>
              <a:t> the amount appropriated and projected to be expended for the year and the </a:t>
            </a:r>
            <a:r>
              <a:rPr lang="en-US" sz="1400" dirty="0" smtClean="0">
                <a:latin typeface="Calibri" pitchFamily="34" charset="0"/>
              </a:rPr>
              <a:t>projected number </a:t>
            </a:r>
            <a:r>
              <a:rPr lang="en-US" sz="1400" dirty="0">
                <a:latin typeface="Calibri" pitchFamily="34" charset="0"/>
              </a:rPr>
              <a:t>of </a:t>
            </a:r>
            <a:r>
              <a:rPr lang="en-US" sz="1400" dirty="0" smtClean="0">
                <a:latin typeface="Calibri" pitchFamily="34" charset="0"/>
              </a:rPr>
              <a:t>recipients. </a:t>
            </a:r>
            <a:endParaRPr lang="en-US" sz="1400" dirty="0">
              <a:latin typeface="Calibri" pitchFamily="34" charset="0"/>
            </a:endParaRPr>
          </a:p>
        </p:txBody>
      </p:sp>
      <p:sp>
        <p:nvSpPr>
          <p:cNvPr id="4102" name="TextBox 6"/>
          <p:cNvSpPr txBox="1">
            <a:spLocks noChangeArrowheads="1"/>
          </p:cNvSpPr>
          <p:nvPr/>
        </p:nvSpPr>
        <p:spPr bwMode="auto">
          <a:xfrm>
            <a:off x="152400" y="1143000"/>
            <a:ext cx="1371600" cy="338138"/>
          </a:xfrm>
          <a:prstGeom prst="rect">
            <a:avLst/>
          </a:prstGeom>
          <a:noFill/>
          <a:ln w="9525">
            <a:noFill/>
            <a:miter lim="800000"/>
            <a:headEnd/>
            <a:tailEnd/>
          </a:ln>
        </p:spPr>
        <p:txBody>
          <a:bodyPr>
            <a:spAutoFit/>
          </a:bodyPr>
          <a:lstStyle/>
          <a:p>
            <a:r>
              <a:rPr lang="en-US" sz="1600" b="1" dirty="0">
                <a:latin typeface="Calibri" pitchFamily="34" charset="0"/>
              </a:rPr>
              <a:t>$ in Millions</a:t>
            </a:r>
          </a:p>
        </p:txBody>
      </p:sp>
      <p:sp>
        <p:nvSpPr>
          <p:cNvPr id="4103" name="TextBox 8"/>
          <p:cNvSpPr txBox="1">
            <a:spLocks noChangeArrowheads="1"/>
          </p:cNvSpPr>
          <p:nvPr/>
        </p:nvSpPr>
        <p:spPr bwMode="auto">
          <a:xfrm>
            <a:off x="8077200" y="1143000"/>
            <a:ext cx="1066800" cy="338138"/>
          </a:xfrm>
          <a:prstGeom prst="rect">
            <a:avLst/>
          </a:prstGeom>
          <a:noFill/>
          <a:ln w="9525">
            <a:noFill/>
            <a:miter lim="800000"/>
            <a:headEnd/>
            <a:tailEnd/>
          </a:ln>
        </p:spPr>
        <p:txBody>
          <a:bodyPr>
            <a:spAutoFit/>
          </a:bodyPr>
          <a:lstStyle/>
          <a:p>
            <a:r>
              <a:rPr lang="en-US" sz="1600" b="1" dirty="0">
                <a:cs typeface="Arial" charset="0"/>
              </a:rPr>
              <a:t>Students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title"/>
          </p:nvPr>
        </p:nvSpPr>
        <p:spPr>
          <a:xfrm>
            <a:off x="0" y="0"/>
            <a:ext cx="9144000" cy="914400"/>
          </a:xfrm>
        </p:spPr>
        <p:txBody>
          <a:bodyPr/>
          <a:lstStyle/>
          <a:p>
            <a:r>
              <a:rPr lang="en-US" sz="3000" b="1" dirty="0" smtClean="0">
                <a:latin typeface="Arial" charset="0"/>
              </a:rPr>
              <a:t>Go Grant Expenditures and Recipients</a:t>
            </a:r>
          </a:p>
        </p:txBody>
      </p:sp>
      <p:graphicFrame>
        <p:nvGraphicFramePr>
          <p:cNvPr id="4098" name="Object 2"/>
          <p:cNvGraphicFramePr>
            <a:graphicFrameLocks noGrp="1" noChangeAspect="1"/>
          </p:cNvGraphicFramePr>
          <p:nvPr>
            <p:ph idx="1"/>
          </p:nvPr>
        </p:nvGraphicFramePr>
        <p:xfrm>
          <a:off x="152400" y="1447800"/>
          <a:ext cx="8686800" cy="4495800"/>
        </p:xfrm>
        <a:graphic>
          <a:graphicData uri="http://schemas.openxmlformats.org/presentationml/2006/ole">
            <p:oleObj spid="_x0000_s80898" name="Worksheet" r:id="rId3" imgW="11658584" imgH="3514827" progId="Excel.Sheet.8">
              <p:embed/>
            </p:oleObj>
          </a:graphicData>
        </a:graphic>
      </p:graphicFrame>
      <p:sp>
        <p:nvSpPr>
          <p:cNvPr id="4100" name="Text Box 3"/>
          <p:cNvSpPr txBox="1">
            <a:spLocks noChangeArrowheads="1"/>
          </p:cNvSpPr>
          <p:nvPr/>
        </p:nvSpPr>
        <p:spPr bwMode="auto">
          <a:xfrm>
            <a:off x="0" y="685800"/>
            <a:ext cx="9144000" cy="304800"/>
          </a:xfrm>
          <a:prstGeom prst="rect">
            <a:avLst/>
          </a:prstGeom>
          <a:noFill/>
          <a:ln w="9525">
            <a:noFill/>
            <a:miter lim="800000"/>
            <a:headEnd/>
            <a:tailEnd/>
          </a:ln>
        </p:spPr>
        <p:txBody>
          <a:bodyPr>
            <a:spAutoFit/>
          </a:bodyPr>
          <a:lstStyle/>
          <a:p>
            <a:pPr algn="ctr" eaLnBrk="0" hangingPunct="0">
              <a:spcBef>
                <a:spcPct val="50000"/>
              </a:spcBef>
            </a:pPr>
            <a:r>
              <a:rPr lang="en-US" sz="1400" b="1" dirty="0">
                <a:cs typeface="Arial" charset="0"/>
              </a:rPr>
              <a:t>As of </a:t>
            </a:r>
            <a:r>
              <a:rPr lang="en-US" sz="1400" b="1" dirty="0" smtClean="0">
                <a:cs typeface="Arial" charset="0"/>
              </a:rPr>
              <a:t>August 4, 2011</a:t>
            </a:r>
            <a:endParaRPr lang="en-US" sz="1400" b="1" dirty="0">
              <a:cs typeface="Arial" charset="0"/>
            </a:endParaRPr>
          </a:p>
        </p:txBody>
      </p:sp>
      <p:sp>
        <p:nvSpPr>
          <p:cNvPr id="4101" name="TextBox 7"/>
          <p:cNvSpPr txBox="1">
            <a:spLocks noChangeArrowheads="1"/>
          </p:cNvSpPr>
          <p:nvPr/>
        </p:nvSpPr>
        <p:spPr bwMode="auto">
          <a:xfrm>
            <a:off x="152400" y="5953125"/>
            <a:ext cx="8839200" cy="523875"/>
          </a:xfrm>
          <a:prstGeom prst="rect">
            <a:avLst/>
          </a:prstGeom>
          <a:noFill/>
          <a:ln w="9525">
            <a:noFill/>
            <a:miter lim="800000"/>
            <a:headEnd/>
            <a:tailEnd/>
          </a:ln>
        </p:spPr>
        <p:txBody>
          <a:bodyPr>
            <a:spAutoFit/>
          </a:bodyPr>
          <a:lstStyle/>
          <a:p>
            <a:r>
              <a:rPr lang="en-US" sz="1400" dirty="0">
                <a:latin typeface="Calibri" pitchFamily="34" charset="0"/>
              </a:rPr>
              <a:t>Note: The </a:t>
            </a:r>
            <a:r>
              <a:rPr lang="en-US" sz="1400" dirty="0" smtClean="0">
                <a:latin typeface="Calibri" pitchFamily="34" charset="0"/>
              </a:rPr>
              <a:t>2011-12 </a:t>
            </a:r>
            <a:r>
              <a:rPr lang="en-US" sz="1400" dirty="0">
                <a:latin typeface="Calibri" pitchFamily="34" charset="0"/>
              </a:rPr>
              <a:t>Academic Year data </a:t>
            </a:r>
            <a:r>
              <a:rPr lang="en-US" sz="1400" dirty="0">
                <a:latin typeface="+mj-lt"/>
                <a:cs typeface="Arial" charset="0"/>
              </a:rPr>
              <a:t>shows</a:t>
            </a:r>
            <a:r>
              <a:rPr lang="en-US" sz="1400" dirty="0">
                <a:latin typeface="Calibri" pitchFamily="34" charset="0"/>
              </a:rPr>
              <a:t> the amount appropriated and projected to be expended for the year and the </a:t>
            </a:r>
            <a:r>
              <a:rPr lang="en-US" sz="1400" dirty="0" smtClean="0">
                <a:latin typeface="Calibri" pitchFamily="34" charset="0"/>
              </a:rPr>
              <a:t>projected number </a:t>
            </a:r>
            <a:r>
              <a:rPr lang="en-US" sz="1400" dirty="0">
                <a:latin typeface="Calibri" pitchFamily="34" charset="0"/>
              </a:rPr>
              <a:t>of </a:t>
            </a:r>
            <a:r>
              <a:rPr lang="en-US" sz="1400" dirty="0" smtClean="0">
                <a:latin typeface="Calibri" pitchFamily="34" charset="0"/>
              </a:rPr>
              <a:t>recipients. </a:t>
            </a:r>
            <a:endParaRPr lang="en-US" sz="1400" dirty="0">
              <a:latin typeface="Calibri" pitchFamily="34" charset="0"/>
            </a:endParaRPr>
          </a:p>
        </p:txBody>
      </p:sp>
      <p:sp>
        <p:nvSpPr>
          <p:cNvPr id="4102" name="TextBox 6"/>
          <p:cNvSpPr txBox="1">
            <a:spLocks noChangeArrowheads="1"/>
          </p:cNvSpPr>
          <p:nvPr/>
        </p:nvSpPr>
        <p:spPr bwMode="auto">
          <a:xfrm>
            <a:off x="152400" y="1143000"/>
            <a:ext cx="1371600" cy="338138"/>
          </a:xfrm>
          <a:prstGeom prst="rect">
            <a:avLst/>
          </a:prstGeom>
          <a:noFill/>
          <a:ln w="9525">
            <a:noFill/>
            <a:miter lim="800000"/>
            <a:headEnd/>
            <a:tailEnd/>
          </a:ln>
        </p:spPr>
        <p:txBody>
          <a:bodyPr>
            <a:spAutoFit/>
          </a:bodyPr>
          <a:lstStyle/>
          <a:p>
            <a:r>
              <a:rPr lang="en-US" sz="1600" b="1" dirty="0">
                <a:latin typeface="Calibri" pitchFamily="34" charset="0"/>
              </a:rPr>
              <a:t>$ in Millions</a:t>
            </a:r>
          </a:p>
        </p:txBody>
      </p:sp>
      <p:sp>
        <p:nvSpPr>
          <p:cNvPr id="4103" name="TextBox 8"/>
          <p:cNvSpPr txBox="1">
            <a:spLocks noChangeArrowheads="1"/>
          </p:cNvSpPr>
          <p:nvPr/>
        </p:nvSpPr>
        <p:spPr bwMode="auto">
          <a:xfrm>
            <a:off x="8077200" y="1143000"/>
            <a:ext cx="1066800" cy="338138"/>
          </a:xfrm>
          <a:prstGeom prst="rect">
            <a:avLst/>
          </a:prstGeom>
          <a:noFill/>
          <a:ln w="9525">
            <a:noFill/>
            <a:miter lim="800000"/>
            <a:headEnd/>
            <a:tailEnd/>
          </a:ln>
        </p:spPr>
        <p:txBody>
          <a:bodyPr>
            <a:spAutoFit/>
          </a:bodyPr>
          <a:lstStyle/>
          <a:p>
            <a:r>
              <a:rPr lang="en-US" sz="1600" b="1" dirty="0">
                <a:cs typeface="Arial" charset="0"/>
              </a:rPr>
              <a:t>Students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r>
              <a:rPr lang="en-US" b="1" dirty="0" smtClean="0">
                <a:latin typeface="Arial" pitchFamily="34" charset="0"/>
                <a:cs typeface="Arial" pitchFamily="34" charset="0"/>
              </a:rPr>
              <a:t>Tuition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0" y="228600"/>
            <a:ext cx="9144000" cy="914400"/>
          </a:xfrm>
        </p:spPr>
        <p:txBody>
          <a:bodyPr/>
          <a:lstStyle/>
          <a:p>
            <a:pPr eaLnBrk="1" hangingPunct="1"/>
            <a:r>
              <a:rPr lang="en-US" sz="3200" b="1" dirty="0" smtClean="0">
                <a:latin typeface="Arial" charset="0"/>
                <a:cs typeface="Arial" charset="0"/>
              </a:rPr>
              <a:t>2010-2011 TOPS and GO Grant Comparison</a:t>
            </a:r>
          </a:p>
        </p:txBody>
      </p:sp>
      <p:grpSp>
        <p:nvGrpSpPr>
          <p:cNvPr id="29699" name="Group 17"/>
          <p:cNvGrpSpPr>
            <a:grpSpLocks/>
          </p:cNvGrpSpPr>
          <p:nvPr/>
        </p:nvGrpSpPr>
        <p:grpSpPr bwMode="auto">
          <a:xfrm>
            <a:off x="685800" y="1219200"/>
            <a:ext cx="7315200" cy="4876800"/>
            <a:chOff x="685800" y="1219200"/>
            <a:chExt cx="7315200" cy="4876800"/>
          </a:xfrm>
        </p:grpSpPr>
        <p:grpSp>
          <p:nvGrpSpPr>
            <p:cNvPr id="29704" name="Group 6"/>
            <p:cNvGrpSpPr>
              <a:grpSpLocks/>
            </p:cNvGrpSpPr>
            <p:nvPr/>
          </p:nvGrpSpPr>
          <p:grpSpPr bwMode="auto">
            <a:xfrm>
              <a:off x="685800" y="1219200"/>
              <a:ext cx="7315200" cy="4876800"/>
              <a:chOff x="-76200" y="1143000"/>
              <a:chExt cx="7315200" cy="4876800"/>
            </a:xfrm>
          </p:grpSpPr>
          <p:sp>
            <p:nvSpPr>
              <p:cNvPr id="5" name="Oval 4"/>
              <p:cNvSpPr/>
              <p:nvPr/>
            </p:nvSpPr>
            <p:spPr>
              <a:xfrm>
                <a:off x="3505200" y="1752600"/>
                <a:ext cx="3733800" cy="388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6200" y="1143000"/>
                <a:ext cx="5181600" cy="487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7" name="Arc 16"/>
            <p:cNvSpPr/>
            <p:nvPr/>
          </p:nvSpPr>
          <p:spPr>
            <a:xfrm rot="10800000">
              <a:off x="4191000" y="1981200"/>
              <a:ext cx="2895600" cy="3581400"/>
            </a:xfrm>
            <a:prstGeom prst="arc">
              <a:avLst>
                <a:gd name="adj1" fmla="val 17304310"/>
                <a:gd name="adj2" fmla="val 4655006"/>
              </a:avLst>
            </a:prstGeom>
            <a:solidFill>
              <a:srgbClr val="FFFF00"/>
            </a:solidFill>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6" name="Arc 15"/>
            <p:cNvSpPr/>
            <p:nvPr/>
          </p:nvSpPr>
          <p:spPr>
            <a:xfrm>
              <a:off x="2895600" y="1676400"/>
              <a:ext cx="2971800" cy="4038600"/>
            </a:xfrm>
            <a:prstGeom prst="arc">
              <a:avLst>
                <a:gd name="adj1" fmla="val 17797752"/>
                <a:gd name="adj2" fmla="val 4085724"/>
              </a:avLst>
            </a:prstGeom>
            <a:solidFill>
              <a:srgbClr val="FFFF00"/>
            </a:solidFill>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grpSp>
      <p:sp>
        <p:nvSpPr>
          <p:cNvPr id="29700" name="TextBox 18"/>
          <p:cNvSpPr txBox="1">
            <a:spLocks noChangeArrowheads="1"/>
          </p:cNvSpPr>
          <p:nvPr/>
        </p:nvSpPr>
        <p:spPr bwMode="auto">
          <a:xfrm>
            <a:off x="1447800" y="2152650"/>
            <a:ext cx="2438400" cy="1569660"/>
          </a:xfrm>
          <a:prstGeom prst="rect">
            <a:avLst/>
          </a:prstGeom>
          <a:noFill/>
          <a:ln w="9525">
            <a:noFill/>
            <a:miter lim="800000"/>
            <a:headEnd/>
            <a:tailEnd/>
          </a:ln>
        </p:spPr>
        <p:txBody>
          <a:bodyPr>
            <a:spAutoFit/>
          </a:bodyPr>
          <a:lstStyle/>
          <a:p>
            <a:pPr algn="ctr"/>
            <a:r>
              <a:rPr lang="en-US" sz="2400" b="1" dirty="0">
                <a:cs typeface="Arial" charset="0"/>
              </a:rPr>
              <a:t>TOPS</a:t>
            </a:r>
          </a:p>
          <a:p>
            <a:pPr algn="ctr"/>
            <a:r>
              <a:rPr lang="en-US" sz="2400" b="1" dirty="0" smtClean="0">
                <a:cs typeface="Arial" charset="0"/>
              </a:rPr>
              <a:t>43,288 </a:t>
            </a:r>
            <a:r>
              <a:rPr lang="en-US" sz="2400" b="1" dirty="0">
                <a:cs typeface="Arial" charset="0"/>
              </a:rPr>
              <a:t>Students</a:t>
            </a:r>
          </a:p>
          <a:p>
            <a:pPr algn="ctr"/>
            <a:r>
              <a:rPr lang="en-US" sz="2400" b="1" dirty="0">
                <a:cs typeface="Arial" charset="0"/>
              </a:rPr>
              <a:t>$</a:t>
            </a:r>
            <a:r>
              <a:rPr lang="en-US" sz="2400" b="1" dirty="0" smtClean="0">
                <a:cs typeface="Arial" charset="0"/>
              </a:rPr>
              <a:t>144,449,583</a:t>
            </a:r>
            <a:endParaRPr lang="en-US" sz="2400" b="1" dirty="0">
              <a:cs typeface="Arial" charset="0"/>
            </a:endParaRPr>
          </a:p>
        </p:txBody>
      </p:sp>
      <p:sp>
        <p:nvSpPr>
          <p:cNvPr id="29701" name="TextBox 18"/>
          <p:cNvSpPr txBox="1">
            <a:spLocks noChangeArrowheads="1"/>
          </p:cNvSpPr>
          <p:nvPr/>
        </p:nvSpPr>
        <p:spPr bwMode="auto">
          <a:xfrm>
            <a:off x="5486400" y="3657600"/>
            <a:ext cx="2362200" cy="1569660"/>
          </a:xfrm>
          <a:prstGeom prst="rect">
            <a:avLst/>
          </a:prstGeom>
          <a:noFill/>
          <a:ln w="9525">
            <a:noFill/>
            <a:miter lim="800000"/>
            <a:headEnd/>
            <a:tailEnd/>
          </a:ln>
        </p:spPr>
        <p:txBody>
          <a:bodyPr>
            <a:spAutoFit/>
          </a:bodyPr>
          <a:lstStyle/>
          <a:p>
            <a:pPr algn="ctr"/>
            <a:r>
              <a:rPr lang="en-US" sz="2400" b="1" dirty="0">
                <a:cs typeface="Arial" charset="0"/>
              </a:rPr>
              <a:t>Go Grant</a:t>
            </a:r>
          </a:p>
          <a:p>
            <a:pPr algn="ctr"/>
            <a:r>
              <a:rPr lang="en-US" sz="2400" b="1" dirty="0" smtClean="0">
                <a:cs typeface="Arial" charset="0"/>
              </a:rPr>
              <a:t>30,774 </a:t>
            </a:r>
            <a:r>
              <a:rPr lang="en-US" sz="2400" b="1" dirty="0">
                <a:cs typeface="Arial" charset="0"/>
              </a:rPr>
              <a:t>Students</a:t>
            </a:r>
          </a:p>
          <a:p>
            <a:pPr algn="ctr"/>
            <a:r>
              <a:rPr lang="en-US" sz="2400" b="1" dirty="0" smtClean="0">
                <a:cs typeface="Arial" charset="0"/>
              </a:rPr>
              <a:t>$</a:t>
            </a:r>
            <a:r>
              <a:rPr lang="en-US" sz="2400" b="1" dirty="0" smtClean="0"/>
              <a:t>25,120,516</a:t>
            </a:r>
            <a:endParaRPr lang="en-US" sz="2400" b="1" dirty="0">
              <a:cs typeface="Arial" charset="0"/>
            </a:endParaRPr>
          </a:p>
        </p:txBody>
      </p:sp>
      <p:sp>
        <p:nvSpPr>
          <p:cNvPr id="29702" name="TextBox 18"/>
          <p:cNvSpPr txBox="1">
            <a:spLocks noChangeArrowheads="1"/>
          </p:cNvSpPr>
          <p:nvPr/>
        </p:nvSpPr>
        <p:spPr bwMode="auto">
          <a:xfrm>
            <a:off x="3810000" y="3021013"/>
            <a:ext cx="2438400" cy="1169987"/>
          </a:xfrm>
          <a:prstGeom prst="rect">
            <a:avLst/>
          </a:prstGeom>
          <a:noFill/>
          <a:ln w="9525">
            <a:noFill/>
            <a:miter lim="800000"/>
            <a:headEnd/>
            <a:tailEnd/>
          </a:ln>
        </p:spPr>
        <p:txBody>
          <a:bodyPr>
            <a:spAutoFit/>
          </a:bodyPr>
          <a:lstStyle/>
          <a:p>
            <a:pPr algn="ctr"/>
            <a:r>
              <a:rPr lang="en-US" sz="1400" b="1" dirty="0">
                <a:cs typeface="Arial" charset="0"/>
              </a:rPr>
              <a:t>TOPS and </a:t>
            </a:r>
          </a:p>
          <a:p>
            <a:pPr algn="ctr"/>
            <a:r>
              <a:rPr lang="en-US" sz="1400" b="1" dirty="0">
                <a:cs typeface="Arial" charset="0"/>
              </a:rPr>
              <a:t>Go Grant</a:t>
            </a:r>
          </a:p>
          <a:p>
            <a:pPr algn="ctr"/>
            <a:r>
              <a:rPr lang="en-US" sz="1400" b="1" dirty="0" smtClean="0">
                <a:cs typeface="Arial" charset="0"/>
              </a:rPr>
              <a:t>9,906 </a:t>
            </a:r>
            <a:r>
              <a:rPr lang="en-US" sz="1400" b="1" dirty="0">
                <a:cs typeface="Arial" charset="0"/>
              </a:rPr>
              <a:t>Students</a:t>
            </a:r>
          </a:p>
          <a:p>
            <a:pPr algn="ctr"/>
            <a:r>
              <a:rPr lang="en-US" sz="1400" b="1" dirty="0" smtClean="0">
                <a:cs typeface="Arial" charset="0"/>
              </a:rPr>
              <a:t>$8,953,805 </a:t>
            </a:r>
            <a:r>
              <a:rPr lang="en-US" sz="1400" b="1" dirty="0">
                <a:cs typeface="Arial" charset="0"/>
              </a:rPr>
              <a:t>Go Grant</a:t>
            </a:r>
          </a:p>
          <a:p>
            <a:pPr algn="ctr"/>
            <a:r>
              <a:rPr lang="en-US" sz="1400" b="1" dirty="0" smtClean="0">
                <a:cs typeface="Arial" charset="0"/>
              </a:rPr>
              <a:t>$31,709,588 </a:t>
            </a:r>
            <a:r>
              <a:rPr lang="en-US" sz="1400" b="1" dirty="0">
                <a:cs typeface="Arial" charset="0"/>
              </a:rPr>
              <a:t>TOPS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04800"/>
            <a:ext cx="8229600" cy="1066800"/>
          </a:xfrm>
        </p:spPr>
        <p:txBody>
          <a:bodyPr rtlCol="0">
            <a:normAutofit fontScale="90000"/>
          </a:bodyPr>
          <a:lstStyle/>
          <a:p>
            <a:pPr eaLnBrk="1" fontAlgn="auto" hangingPunct="1">
              <a:spcAft>
                <a:spcPts val="0"/>
              </a:spcAft>
              <a:defRPr/>
            </a:pPr>
            <a:r>
              <a:rPr lang="en-US" sz="3200" dirty="0" smtClean="0">
                <a:latin typeface="+mn-lt"/>
              </a:rPr>
              <a:t>Financial </a:t>
            </a:r>
            <a:r>
              <a:rPr lang="en-US" sz="3200" dirty="0" smtClean="0"/>
              <a:t>Need</a:t>
            </a:r>
            <a:r>
              <a:rPr lang="en-US" sz="3200" dirty="0" smtClean="0">
                <a:latin typeface="+mn-lt"/>
              </a:rPr>
              <a:t> </a:t>
            </a:r>
            <a:br>
              <a:rPr lang="en-US" sz="3200" dirty="0" smtClean="0">
                <a:latin typeface="+mn-lt"/>
              </a:rPr>
            </a:br>
            <a:r>
              <a:rPr lang="en-US" sz="3200" dirty="0" smtClean="0">
                <a:latin typeface="+mn-lt"/>
              </a:rPr>
              <a:t>4 Yr College (2010-11 average)</a:t>
            </a:r>
            <a:br>
              <a:rPr lang="en-US" sz="3200" dirty="0" smtClean="0">
                <a:latin typeface="+mn-lt"/>
              </a:rPr>
            </a:br>
            <a:r>
              <a:rPr lang="en-US" sz="3200" dirty="0" smtClean="0">
                <a:latin typeface="+mn-lt"/>
              </a:rPr>
              <a:t>Lowest COA Based on Living with Parents</a:t>
            </a:r>
          </a:p>
        </p:txBody>
      </p:sp>
      <p:sp>
        <p:nvSpPr>
          <p:cNvPr id="14339" name="Content Placeholder 2"/>
          <p:cNvSpPr>
            <a:spLocks noGrp="1"/>
          </p:cNvSpPr>
          <p:nvPr>
            <p:ph idx="1"/>
          </p:nvPr>
        </p:nvSpPr>
        <p:spPr>
          <a:xfrm>
            <a:off x="0" y="1676400"/>
            <a:ext cx="9144000" cy="5181600"/>
          </a:xfrm>
        </p:spPr>
        <p:txBody>
          <a:bodyPr/>
          <a:lstStyle/>
          <a:p>
            <a:pPr lvl="1" eaLnBrk="1" hangingPunct="1">
              <a:buFont typeface="Arial" charset="0"/>
              <a:buNone/>
            </a:pPr>
            <a:r>
              <a:rPr lang="en-US" dirty="0" smtClean="0"/>
              <a:t>                                      Max Pell                             Min Pell</a:t>
            </a:r>
          </a:p>
          <a:p>
            <a:pPr lvl="1" eaLnBrk="1" hangingPunct="1">
              <a:buFont typeface="Arial" charset="0"/>
              <a:buNone/>
            </a:pPr>
            <a:r>
              <a:rPr lang="en-US" dirty="0" smtClean="0"/>
              <a:t>    COA		         $11,718  	                   $11,718</a:t>
            </a:r>
          </a:p>
          <a:p>
            <a:pPr lvl="1" eaLnBrk="1" hangingPunct="1">
              <a:buFont typeface="Arial" charset="0"/>
              <a:buNone/>
            </a:pPr>
            <a:r>
              <a:rPr lang="en-US" u="sng" dirty="0" smtClean="0"/>
              <a:t>-	EFC       	         $0 			        $5,273</a:t>
            </a:r>
          </a:p>
          <a:p>
            <a:pPr lvl="1" eaLnBrk="1" hangingPunct="1">
              <a:buFont typeface="Arial" charset="0"/>
              <a:buNone/>
            </a:pPr>
            <a:r>
              <a:rPr lang="en-US" u="sng" dirty="0" smtClean="0"/>
              <a:t>= Financial Need        $11,718                             $6,443</a:t>
            </a:r>
          </a:p>
          <a:p>
            <a:pPr lvl="1" eaLnBrk="1" hangingPunct="1">
              <a:buNone/>
            </a:pPr>
            <a:r>
              <a:rPr lang="en-US" u="sng" dirty="0" smtClean="0"/>
              <a:t>-	Pell Grant*              $5,550                                $555    </a:t>
            </a:r>
          </a:p>
          <a:p>
            <a:pPr lvl="1" eaLnBrk="1" hangingPunct="1">
              <a:buFont typeface="Arial" charset="0"/>
              <a:buNone/>
            </a:pPr>
            <a:r>
              <a:rPr lang="en-US" dirty="0" smtClean="0"/>
              <a:t>= Remaining  Need   $6,168 **                           $5,890**            </a:t>
            </a:r>
          </a:p>
          <a:p>
            <a:pPr lvl="1" eaLnBrk="1" hangingPunct="1">
              <a:buFont typeface="Arial" charset="0"/>
              <a:buNone/>
            </a:pPr>
            <a:endParaRPr lang="en-US" dirty="0" smtClean="0"/>
          </a:p>
          <a:p>
            <a:pPr lvl="1" eaLnBrk="1" hangingPunct="1">
              <a:buFont typeface="Arial" charset="0"/>
              <a:buNone/>
            </a:pPr>
            <a:r>
              <a:rPr lang="en-US" dirty="0" smtClean="0"/>
              <a:t> </a:t>
            </a:r>
            <a:r>
              <a:rPr lang="en-US" sz="2400" dirty="0" smtClean="0"/>
              <a:t>*EFC = 0 – 5273, student qualifies for Pell Grant  of $5550 - $555</a:t>
            </a:r>
          </a:p>
          <a:p>
            <a:pPr lvl="1" eaLnBrk="1" hangingPunct="1">
              <a:buFont typeface="Arial" charset="0"/>
              <a:buNone/>
            </a:pPr>
            <a:r>
              <a:rPr lang="en-US" sz="2400" dirty="0" smtClean="0"/>
              <a:t>**$2000 GO Grant funds approximately  1/3 of unmet need , on average , at a 4 year public institution.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04800"/>
            <a:ext cx="8229600" cy="1066800"/>
          </a:xfrm>
        </p:spPr>
        <p:txBody>
          <a:bodyPr rtlCol="0">
            <a:normAutofit fontScale="90000"/>
          </a:bodyPr>
          <a:lstStyle/>
          <a:p>
            <a:pPr eaLnBrk="1" fontAlgn="auto" hangingPunct="1">
              <a:spcAft>
                <a:spcPts val="0"/>
              </a:spcAft>
              <a:defRPr/>
            </a:pPr>
            <a:r>
              <a:rPr lang="en-US" sz="3200" dirty="0" smtClean="0">
                <a:latin typeface="+mn-lt"/>
              </a:rPr>
              <a:t>Financial </a:t>
            </a:r>
            <a:r>
              <a:rPr lang="en-US" sz="3200" dirty="0" smtClean="0"/>
              <a:t>Need</a:t>
            </a:r>
            <a:r>
              <a:rPr lang="en-US" sz="3200" dirty="0" smtClean="0">
                <a:latin typeface="+mn-lt"/>
              </a:rPr>
              <a:t> </a:t>
            </a:r>
            <a:br>
              <a:rPr lang="en-US" sz="3200" dirty="0" smtClean="0">
                <a:latin typeface="+mn-lt"/>
              </a:rPr>
            </a:br>
            <a:r>
              <a:rPr lang="en-US" sz="3200" dirty="0" smtClean="0">
                <a:latin typeface="+mn-lt"/>
              </a:rPr>
              <a:t>2 Yr Community College (2010-11 average)</a:t>
            </a:r>
            <a:br>
              <a:rPr lang="en-US" sz="3200" dirty="0" smtClean="0">
                <a:latin typeface="+mn-lt"/>
              </a:rPr>
            </a:br>
            <a:r>
              <a:rPr lang="en-US" sz="3200" dirty="0" smtClean="0">
                <a:latin typeface="+mn-lt"/>
              </a:rPr>
              <a:t>Lowest Cost COA Based on Living with Parents</a:t>
            </a:r>
          </a:p>
        </p:txBody>
      </p:sp>
      <p:sp>
        <p:nvSpPr>
          <p:cNvPr id="15363" name="Content Placeholder 2"/>
          <p:cNvSpPr>
            <a:spLocks noGrp="1"/>
          </p:cNvSpPr>
          <p:nvPr>
            <p:ph idx="1"/>
          </p:nvPr>
        </p:nvSpPr>
        <p:spPr>
          <a:xfrm>
            <a:off x="0" y="1676400"/>
            <a:ext cx="9144000" cy="5181600"/>
          </a:xfrm>
        </p:spPr>
        <p:txBody>
          <a:bodyPr/>
          <a:lstStyle/>
          <a:p>
            <a:pPr lvl="1" eaLnBrk="1" hangingPunct="1">
              <a:buFont typeface="Arial" charset="0"/>
              <a:buNone/>
            </a:pPr>
            <a:r>
              <a:rPr lang="en-US" dirty="0" smtClean="0"/>
              <a:t>                                   Max Pell                              Min Pell</a:t>
            </a:r>
          </a:p>
          <a:p>
            <a:pPr lvl="1" eaLnBrk="1" hangingPunct="1">
              <a:buFont typeface="Arial" charset="0"/>
              <a:buNone/>
            </a:pPr>
            <a:r>
              <a:rPr lang="en-US" dirty="0" smtClean="0"/>
              <a:t>  COA		       $9,647	                             $9,647</a:t>
            </a:r>
          </a:p>
          <a:p>
            <a:pPr lvl="1" eaLnBrk="1" hangingPunct="1">
              <a:buFont typeface="Arial" charset="0"/>
              <a:buNone/>
            </a:pPr>
            <a:r>
              <a:rPr lang="en-US" u="sng" dirty="0" smtClean="0"/>
              <a:t>- EFC       		       $0 			      $5,273</a:t>
            </a:r>
          </a:p>
          <a:p>
            <a:pPr lvl="1" eaLnBrk="1" hangingPunct="1">
              <a:buFont typeface="Arial" charset="0"/>
              <a:buNone/>
            </a:pPr>
            <a:r>
              <a:rPr lang="en-US" u="sng" dirty="0" smtClean="0"/>
              <a:t>= Financial Need      $9,647                                $4,374</a:t>
            </a:r>
          </a:p>
          <a:p>
            <a:pPr lvl="1" eaLnBrk="1" hangingPunct="1">
              <a:buNone/>
            </a:pPr>
            <a:r>
              <a:rPr lang="en-US" u="sng" dirty="0" smtClean="0"/>
              <a:t>-	Pell Grant*            $5,550                                $555 </a:t>
            </a:r>
          </a:p>
          <a:p>
            <a:pPr lvl="1" eaLnBrk="1" hangingPunct="1">
              <a:buFont typeface="Arial" charset="0"/>
              <a:buNone/>
            </a:pPr>
            <a:r>
              <a:rPr lang="en-US" dirty="0" smtClean="0"/>
              <a:t>= Remaining Need  $4,097**                            $3,819**</a:t>
            </a:r>
          </a:p>
          <a:p>
            <a:pPr lvl="1" eaLnBrk="1" hangingPunct="1">
              <a:buFont typeface="Arial" charset="0"/>
              <a:buNone/>
            </a:pPr>
            <a:endParaRPr lang="en-US" sz="2400" dirty="0" smtClean="0"/>
          </a:p>
          <a:p>
            <a:pPr lvl="1" eaLnBrk="1" hangingPunct="1">
              <a:buFont typeface="Arial" charset="0"/>
              <a:buNone/>
            </a:pPr>
            <a:r>
              <a:rPr lang="en-US" sz="2400" dirty="0" smtClean="0"/>
              <a:t> *EFC = 0 – 5273, student qualifies for Pell Grant  of $5550 - $555</a:t>
            </a:r>
          </a:p>
          <a:p>
            <a:pPr lvl="1" eaLnBrk="1" hangingPunct="1">
              <a:buFont typeface="Arial" charset="0"/>
              <a:buNone/>
            </a:pPr>
            <a:r>
              <a:rPr lang="en-US" sz="2400" dirty="0" smtClean="0"/>
              <a:t>**$2000 GO Grant funds approximately  ½ of unmet need, on average, at a 2 year community college.</a:t>
            </a:r>
          </a:p>
          <a:p>
            <a:pPr lvl="1" eaLnBrk="1" hangingPunct="1">
              <a:buFontTx/>
              <a:buChar char="-"/>
            </a:pPr>
            <a:endParaRPr lang="en-US" u="sng"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04800"/>
            <a:ext cx="8229600" cy="1066800"/>
          </a:xfrm>
        </p:spPr>
        <p:txBody>
          <a:bodyPr rtlCol="0">
            <a:normAutofit fontScale="90000"/>
          </a:bodyPr>
          <a:lstStyle/>
          <a:p>
            <a:pPr eaLnBrk="1" fontAlgn="auto" hangingPunct="1">
              <a:spcAft>
                <a:spcPts val="0"/>
              </a:spcAft>
              <a:defRPr/>
            </a:pPr>
            <a:r>
              <a:rPr lang="en-US" sz="3200" dirty="0" smtClean="0">
                <a:latin typeface="+mn-lt"/>
              </a:rPr>
              <a:t>Financial </a:t>
            </a:r>
            <a:r>
              <a:rPr lang="en-US" sz="3200" dirty="0" smtClean="0"/>
              <a:t>Need</a:t>
            </a:r>
            <a:r>
              <a:rPr lang="en-US" sz="3200" dirty="0" smtClean="0">
                <a:latin typeface="+mn-lt"/>
              </a:rPr>
              <a:t> </a:t>
            </a:r>
            <a:br>
              <a:rPr lang="en-US" sz="3200" dirty="0" smtClean="0">
                <a:latin typeface="+mn-lt"/>
              </a:rPr>
            </a:br>
            <a:r>
              <a:rPr lang="en-US" sz="3200" dirty="0" smtClean="0">
                <a:latin typeface="+mn-lt"/>
              </a:rPr>
              <a:t>LA Technical College (2010-2011)</a:t>
            </a:r>
            <a:br>
              <a:rPr lang="en-US" sz="3200" dirty="0" smtClean="0">
                <a:latin typeface="+mn-lt"/>
              </a:rPr>
            </a:br>
            <a:r>
              <a:rPr lang="en-US" sz="3200" dirty="0" smtClean="0">
                <a:latin typeface="+mn-lt"/>
              </a:rPr>
              <a:t>Lowest Cost COA Based on Living with Parents</a:t>
            </a:r>
          </a:p>
        </p:txBody>
      </p:sp>
      <p:sp>
        <p:nvSpPr>
          <p:cNvPr id="16387" name="Content Placeholder 2"/>
          <p:cNvSpPr>
            <a:spLocks noGrp="1"/>
          </p:cNvSpPr>
          <p:nvPr>
            <p:ph idx="1"/>
          </p:nvPr>
        </p:nvSpPr>
        <p:spPr>
          <a:xfrm>
            <a:off x="0" y="1676400"/>
            <a:ext cx="9144000" cy="5181600"/>
          </a:xfrm>
        </p:spPr>
        <p:txBody>
          <a:bodyPr/>
          <a:lstStyle/>
          <a:p>
            <a:pPr lvl="1" eaLnBrk="1" hangingPunct="1">
              <a:buFont typeface="Arial" charset="0"/>
              <a:buNone/>
            </a:pPr>
            <a:r>
              <a:rPr lang="en-US" dirty="0" smtClean="0"/>
              <a:t> 					Max Pell                           Min Pell</a:t>
            </a:r>
          </a:p>
          <a:p>
            <a:pPr lvl="1" eaLnBrk="1" hangingPunct="1">
              <a:buFont typeface="Arial" charset="0"/>
              <a:buNone/>
            </a:pPr>
            <a:r>
              <a:rPr lang="en-US" dirty="0" smtClean="0"/>
              <a:t>   COA		           $8,414                              $8,414</a:t>
            </a:r>
          </a:p>
          <a:p>
            <a:pPr lvl="1" eaLnBrk="1" hangingPunct="1">
              <a:buFont typeface="Arial" charset="0"/>
              <a:buNone/>
            </a:pPr>
            <a:r>
              <a:rPr lang="en-US" u="sng" dirty="0" smtClean="0"/>
              <a:t>- EFC                              $0 			        $5,273</a:t>
            </a:r>
          </a:p>
          <a:p>
            <a:pPr lvl="1" eaLnBrk="1" hangingPunct="1">
              <a:buFont typeface="Arial" charset="0"/>
              <a:buNone/>
            </a:pPr>
            <a:r>
              <a:rPr lang="en-US" u="sng" dirty="0" smtClean="0"/>
              <a:t>= Financial Need         $8,414                               $3,141</a:t>
            </a:r>
          </a:p>
          <a:p>
            <a:pPr lvl="1" eaLnBrk="1" hangingPunct="1">
              <a:buNone/>
            </a:pPr>
            <a:r>
              <a:rPr lang="en-US" dirty="0" smtClean="0"/>
              <a:t> </a:t>
            </a:r>
            <a:r>
              <a:rPr lang="en-US" u="sng" dirty="0" smtClean="0"/>
              <a:t>- Pell Grant*                $,550                                 $555 </a:t>
            </a:r>
          </a:p>
          <a:p>
            <a:pPr lvl="1" eaLnBrk="1" hangingPunct="1">
              <a:buFont typeface="Arial" charset="0"/>
              <a:buNone/>
            </a:pPr>
            <a:r>
              <a:rPr lang="en-US" dirty="0" smtClean="0"/>
              <a:t>= Remaining Need       $2,864                               $2,586</a:t>
            </a:r>
          </a:p>
          <a:p>
            <a:pPr lvl="1" eaLnBrk="1" hangingPunct="1">
              <a:buFont typeface="Arial" charset="0"/>
              <a:buNone/>
            </a:pPr>
            <a:r>
              <a:rPr lang="en-US" dirty="0" smtClean="0"/>
              <a:t>    </a:t>
            </a:r>
          </a:p>
          <a:p>
            <a:pPr lvl="1" eaLnBrk="1" hangingPunct="1">
              <a:buFont typeface="Arial" charset="0"/>
              <a:buNone/>
            </a:pPr>
            <a:r>
              <a:rPr lang="en-US" dirty="0" smtClean="0"/>
              <a:t> </a:t>
            </a:r>
            <a:r>
              <a:rPr lang="en-US" sz="2400" dirty="0" smtClean="0"/>
              <a:t>*EFC = 0 – 5273, student qualifies for Pell Grant  of $5550 - $555</a:t>
            </a:r>
          </a:p>
          <a:p>
            <a:pPr lvl="1" eaLnBrk="1" hangingPunct="1">
              <a:buFont typeface="Arial" charset="0"/>
              <a:buNone/>
            </a:pPr>
            <a:r>
              <a:rPr lang="en-US" sz="2400" dirty="0" smtClean="0"/>
              <a:t>**$2000 GO Grant funds approximately  ¾  of unmet need, on average, at the Louisiana Technical College.</a:t>
            </a:r>
          </a:p>
          <a:p>
            <a:pPr lvl="1" eaLnBrk="1" hangingPunct="1">
              <a:buFontTx/>
              <a:buChar char="-"/>
            </a:pPr>
            <a:endParaRPr lang="en-US" u="sng"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title"/>
          </p:nvPr>
        </p:nvSpPr>
        <p:spPr>
          <a:xfrm>
            <a:off x="0" y="0"/>
            <a:ext cx="9144000" cy="914400"/>
          </a:xfrm>
        </p:spPr>
        <p:txBody>
          <a:bodyPr/>
          <a:lstStyle/>
          <a:p>
            <a:r>
              <a:rPr lang="en-US" sz="2800" b="1" dirty="0" smtClean="0">
                <a:latin typeface="Arial" charset="0"/>
              </a:rPr>
              <a:t>Early Start Expenditures and Recipients</a:t>
            </a:r>
          </a:p>
        </p:txBody>
      </p:sp>
      <p:graphicFrame>
        <p:nvGraphicFramePr>
          <p:cNvPr id="4098" name="Object 2"/>
          <p:cNvGraphicFramePr>
            <a:graphicFrameLocks noGrp="1" noChangeAspect="1"/>
          </p:cNvGraphicFramePr>
          <p:nvPr>
            <p:ph idx="1"/>
          </p:nvPr>
        </p:nvGraphicFramePr>
        <p:xfrm>
          <a:off x="152400" y="1295400"/>
          <a:ext cx="8686800" cy="4571999"/>
        </p:xfrm>
        <a:graphic>
          <a:graphicData uri="http://schemas.openxmlformats.org/presentationml/2006/ole">
            <p:oleObj spid="_x0000_s81922" name="Worksheet" r:id="rId3" imgW="11258586" imgH="3657600" progId="Excel.Sheet.8">
              <p:embed/>
            </p:oleObj>
          </a:graphicData>
        </a:graphic>
      </p:graphicFrame>
      <p:sp>
        <p:nvSpPr>
          <p:cNvPr id="4100" name="Text Box 3"/>
          <p:cNvSpPr txBox="1">
            <a:spLocks noChangeArrowheads="1"/>
          </p:cNvSpPr>
          <p:nvPr/>
        </p:nvSpPr>
        <p:spPr bwMode="auto">
          <a:xfrm>
            <a:off x="0" y="685800"/>
            <a:ext cx="9144000" cy="304800"/>
          </a:xfrm>
          <a:prstGeom prst="rect">
            <a:avLst/>
          </a:prstGeom>
          <a:noFill/>
          <a:ln w="9525">
            <a:noFill/>
            <a:miter lim="800000"/>
            <a:headEnd/>
            <a:tailEnd/>
          </a:ln>
        </p:spPr>
        <p:txBody>
          <a:bodyPr>
            <a:spAutoFit/>
          </a:bodyPr>
          <a:lstStyle/>
          <a:p>
            <a:pPr algn="ctr" eaLnBrk="0" hangingPunct="0">
              <a:spcBef>
                <a:spcPct val="50000"/>
              </a:spcBef>
            </a:pPr>
            <a:r>
              <a:rPr lang="en-US" sz="1400" b="1" dirty="0">
                <a:cs typeface="Arial" charset="0"/>
              </a:rPr>
              <a:t>As of </a:t>
            </a:r>
            <a:r>
              <a:rPr lang="en-US" sz="1400" b="1" dirty="0" smtClean="0">
                <a:cs typeface="Arial" charset="0"/>
              </a:rPr>
              <a:t>August 4, 2011</a:t>
            </a:r>
            <a:endParaRPr lang="en-US" sz="1400" b="1" dirty="0">
              <a:cs typeface="Arial" charset="0"/>
            </a:endParaRPr>
          </a:p>
        </p:txBody>
      </p:sp>
      <p:sp>
        <p:nvSpPr>
          <p:cNvPr id="4101" name="TextBox 7"/>
          <p:cNvSpPr txBox="1">
            <a:spLocks noChangeArrowheads="1"/>
          </p:cNvSpPr>
          <p:nvPr/>
        </p:nvSpPr>
        <p:spPr bwMode="auto">
          <a:xfrm>
            <a:off x="304800" y="5410200"/>
            <a:ext cx="8839200" cy="1169551"/>
          </a:xfrm>
          <a:prstGeom prst="rect">
            <a:avLst/>
          </a:prstGeom>
          <a:noFill/>
          <a:ln w="9525">
            <a:noFill/>
            <a:miter lim="800000"/>
            <a:headEnd/>
            <a:tailEnd/>
          </a:ln>
        </p:spPr>
        <p:txBody>
          <a:bodyPr>
            <a:spAutoFit/>
          </a:bodyPr>
          <a:lstStyle/>
          <a:p>
            <a:r>
              <a:rPr lang="en-US" sz="1400" dirty="0" smtClean="0">
                <a:latin typeface="Calibri" pitchFamily="34" charset="0"/>
              </a:rPr>
              <a:t>Notes: </a:t>
            </a:r>
          </a:p>
          <a:p>
            <a:r>
              <a:rPr lang="en-US" sz="1400" dirty="0" smtClean="0">
                <a:latin typeface="Calibri" pitchFamily="34" charset="0"/>
              </a:rPr>
              <a:t>(1)  The 2008-2009 data only includes state funding for the first half of the year and does not include the cost of the program for the second half of the year that was assumed by the participating colleges and universities. </a:t>
            </a:r>
          </a:p>
          <a:p>
            <a:r>
              <a:rPr lang="en-US" sz="1400" dirty="0" smtClean="0">
                <a:latin typeface="Calibri" pitchFamily="34" charset="0"/>
              </a:rPr>
              <a:t>(2)  The 2011-12 </a:t>
            </a:r>
            <a:r>
              <a:rPr lang="en-US" sz="1400" dirty="0">
                <a:latin typeface="Calibri" pitchFamily="34" charset="0"/>
              </a:rPr>
              <a:t>Academic Year data </a:t>
            </a:r>
            <a:r>
              <a:rPr lang="en-US" sz="1400" dirty="0">
                <a:latin typeface="+mj-lt"/>
                <a:cs typeface="Arial" charset="0"/>
              </a:rPr>
              <a:t>shows</a:t>
            </a:r>
            <a:r>
              <a:rPr lang="en-US" sz="1400" dirty="0">
                <a:latin typeface="Calibri" pitchFamily="34" charset="0"/>
              </a:rPr>
              <a:t> the amount appropriated and projected to be expended for the year and the </a:t>
            </a:r>
            <a:r>
              <a:rPr lang="en-US" sz="1400" dirty="0" smtClean="0">
                <a:latin typeface="Calibri" pitchFamily="34" charset="0"/>
              </a:rPr>
              <a:t>projected number </a:t>
            </a:r>
            <a:r>
              <a:rPr lang="en-US" sz="1400" dirty="0">
                <a:latin typeface="Calibri" pitchFamily="34" charset="0"/>
              </a:rPr>
              <a:t>of </a:t>
            </a:r>
            <a:r>
              <a:rPr lang="en-US" sz="1400" dirty="0" smtClean="0">
                <a:latin typeface="Calibri" pitchFamily="34" charset="0"/>
              </a:rPr>
              <a:t>recipients. </a:t>
            </a:r>
            <a:endParaRPr lang="en-US" sz="1400" dirty="0">
              <a:latin typeface="Calibri" pitchFamily="34" charset="0"/>
            </a:endParaRPr>
          </a:p>
        </p:txBody>
      </p:sp>
      <p:sp>
        <p:nvSpPr>
          <p:cNvPr id="4102" name="TextBox 6"/>
          <p:cNvSpPr txBox="1">
            <a:spLocks noChangeArrowheads="1"/>
          </p:cNvSpPr>
          <p:nvPr/>
        </p:nvSpPr>
        <p:spPr bwMode="auto">
          <a:xfrm>
            <a:off x="152400" y="1143000"/>
            <a:ext cx="1371600" cy="338138"/>
          </a:xfrm>
          <a:prstGeom prst="rect">
            <a:avLst/>
          </a:prstGeom>
          <a:noFill/>
          <a:ln w="9525">
            <a:noFill/>
            <a:miter lim="800000"/>
            <a:headEnd/>
            <a:tailEnd/>
          </a:ln>
        </p:spPr>
        <p:txBody>
          <a:bodyPr>
            <a:spAutoFit/>
          </a:bodyPr>
          <a:lstStyle/>
          <a:p>
            <a:r>
              <a:rPr lang="en-US" sz="1600" b="1" dirty="0">
                <a:latin typeface="Calibri" pitchFamily="34" charset="0"/>
              </a:rPr>
              <a:t>$ in Millions</a:t>
            </a:r>
          </a:p>
        </p:txBody>
      </p:sp>
      <p:sp>
        <p:nvSpPr>
          <p:cNvPr id="4103" name="TextBox 8"/>
          <p:cNvSpPr txBox="1">
            <a:spLocks noChangeArrowheads="1"/>
          </p:cNvSpPr>
          <p:nvPr/>
        </p:nvSpPr>
        <p:spPr bwMode="auto">
          <a:xfrm>
            <a:off x="8077200" y="1143000"/>
            <a:ext cx="1066800" cy="338138"/>
          </a:xfrm>
          <a:prstGeom prst="rect">
            <a:avLst/>
          </a:prstGeom>
          <a:noFill/>
          <a:ln w="9525">
            <a:noFill/>
            <a:miter lim="800000"/>
            <a:headEnd/>
            <a:tailEnd/>
          </a:ln>
        </p:spPr>
        <p:txBody>
          <a:bodyPr>
            <a:spAutoFit/>
          </a:bodyPr>
          <a:lstStyle/>
          <a:p>
            <a:r>
              <a:rPr lang="en-US" sz="1600" b="1" dirty="0">
                <a:cs typeface="Arial" charset="0"/>
              </a:rPr>
              <a:t>Students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r>
              <a:rPr lang="en-US" b="1" dirty="0" smtClean="0">
                <a:latin typeface="Arial" pitchFamily="34" charset="0"/>
                <a:cs typeface="Arial" pitchFamily="34" charset="0"/>
              </a:rPr>
              <a:t>Financial Aid </a:t>
            </a:r>
            <a:br>
              <a:rPr lang="en-US" b="1" dirty="0" smtClean="0">
                <a:latin typeface="Arial" pitchFamily="34" charset="0"/>
                <a:cs typeface="Arial" pitchFamily="34" charset="0"/>
              </a:rPr>
            </a:br>
            <a:r>
              <a:rPr lang="en-US" b="1" dirty="0" smtClean="0">
                <a:latin typeface="Arial" pitchFamily="34" charset="0"/>
                <a:cs typeface="Arial" pitchFamily="34" charset="0"/>
              </a:rPr>
              <a:t>Research Project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Tuition Policy</a:t>
            </a:r>
            <a:endParaRPr lang="en-US" dirty="0"/>
          </a:p>
        </p:txBody>
      </p:sp>
      <p:sp>
        <p:nvSpPr>
          <p:cNvPr id="3" name="Content Placeholder 2"/>
          <p:cNvSpPr>
            <a:spLocks noGrp="1"/>
          </p:cNvSpPr>
          <p:nvPr>
            <p:ph idx="1"/>
          </p:nvPr>
        </p:nvSpPr>
        <p:spPr/>
        <p:txBody>
          <a:bodyPr/>
          <a:lstStyle/>
          <a:p>
            <a:r>
              <a:rPr lang="en-US" dirty="0" smtClean="0"/>
              <a:t>1974 Constitution/Act 313 of 1975  – authority to system management boards</a:t>
            </a:r>
          </a:p>
          <a:p>
            <a:r>
              <a:rPr lang="en-US" dirty="0" smtClean="0"/>
              <a:t>1995 Constitutional amendment – 2/3 vote of legislature</a:t>
            </a:r>
          </a:p>
          <a:p>
            <a:r>
              <a:rPr lang="en-US" dirty="0" smtClean="0"/>
              <a:t>Act 1105 of 2003 – Regents to study/formulate tuition/fee policy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Tuition Policy</a:t>
            </a:r>
            <a:endParaRPr lang="en-US" dirty="0"/>
          </a:p>
        </p:txBody>
      </p:sp>
      <p:sp>
        <p:nvSpPr>
          <p:cNvPr id="3" name="Content Placeholder 2"/>
          <p:cNvSpPr>
            <a:spLocks noGrp="1"/>
          </p:cNvSpPr>
          <p:nvPr>
            <p:ph idx="1"/>
          </p:nvPr>
        </p:nvSpPr>
        <p:spPr/>
        <p:txBody>
          <a:bodyPr/>
          <a:lstStyle/>
          <a:p>
            <a:r>
              <a:rPr lang="en-US" dirty="0" smtClean="0"/>
              <a:t>2005 Tuition Policy – adopted by Regents, not approved by Legislature</a:t>
            </a:r>
          </a:p>
          <a:p>
            <a:pPr lvl="1"/>
            <a:r>
              <a:rPr lang="en-US" dirty="0" smtClean="0"/>
              <a:t>Six-year plan to yield adequate revenue, predictable/reasonable charges</a:t>
            </a:r>
          </a:p>
          <a:p>
            <a:pPr lvl="1"/>
            <a:r>
              <a:rPr lang="en-US" dirty="0" smtClean="0"/>
              <a:t>Included a financial aid component</a:t>
            </a:r>
          </a:p>
          <a:p>
            <a:r>
              <a:rPr lang="en-US" dirty="0" smtClean="0"/>
              <a:t>Act 918 of 2008 – Regents 3,4,5 Plan, JLCB approval</a:t>
            </a:r>
          </a:p>
          <a:p>
            <a:r>
              <a:rPr lang="en-US" dirty="0" smtClean="0"/>
              <a:t>Act 741 of 2010 (GRAD Act) – six-year plan to grant tuition authority to institutions in return for performance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2011-12 Tuition Rates </a:t>
            </a:r>
            <a:r>
              <a:rPr lang="en-US" i="1" u="sng" dirty="0" smtClean="0"/>
              <a:t>4-year</a:t>
            </a:r>
            <a:br>
              <a:rPr lang="en-US" i="1" u="sng" dirty="0" smtClean="0"/>
            </a:br>
            <a:r>
              <a:rPr lang="en-US" dirty="0" smtClean="0"/>
              <a:t>Compared to Peer Rates</a:t>
            </a:r>
            <a:endParaRPr lang="en-US" i="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95600" y="2057400"/>
            <a:ext cx="3903633" cy="369332"/>
          </a:xfrm>
          <a:prstGeom prst="rect">
            <a:avLst/>
          </a:prstGeom>
          <a:noFill/>
        </p:spPr>
        <p:txBody>
          <a:bodyPr wrap="none" rtlCol="0">
            <a:spAutoFit/>
          </a:bodyPr>
          <a:lstStyle/>
          <a:p>
            <a:r>
              <a:rPr lang="en-US" b="1" dirty="0" smtClean="0"/>
              <a:t>Gaps range from -13.5% to -40.0%</a:t>
            </a:r>
            <a:endParaRPr lang="en-US" b="1" dirty="0"/>
          </a:p>
        </p:txBody>
      </p:sp>
      <p:cxnSp>
        <p:nvCxnSpPr>
          <p:cNvPr id="7" name="Straight Arrow Connector 6"/>
          <p:cNvCxnSpPr/>
          <p:nvPr/>
        </p:nvCxnSpPr>
        <p:spPr>
          <a:xfrm rot="10800000" flipV="1">
            <a:off x="3200400" y="2362200"/>
            <a:ext cx="1981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5829300" y="2781300"/>
            <a:ext cx="1447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2011-12 Tuition Rates </a:t>
            </a:r>
            <a:r>
              <a:rPr lang="en-US" u="sng" dirty="0" smtClean="0"/>
              <a:t>2</a:t>
            </a:r>
            <a:r>
              <a:rPr lang="en-US" i="1" u="sng" dirty="0" smtClean="0"/>
              <a:t>-year</a:t>
            </a:r>
            <a:br>
              <a:rPr lang="en-US" i="1" u="sng" dirty="0" smtClean="0"/>
            </a:br>
            <a:r>
              <a:rPr lang="en-US" dirty="0" smtClean="0"/>
              <a:t>Compared to Peer Rates</a:t>
            </a:r>
            <a:endParaRPr lang="en-US" i="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95600" y="1676400"/>
            <a:ext cx="3570208" cy="369332"/>
          </a:xfrm>
          <a:prstGeom prst="rect">
            <a:avLst/>
          </a:prstGeom>
          <a:noFill/>
        </p:spPr>
        <p:txBody>
          <a:bodyPr wrap="none" rtlCol="0">
            <a:spAutoFit/>
          </a:bodyPr>
          <a:lstStyle/>
          <a:p>
            <a:r>
              <a:rPr lang="en-US" b="1" dirty="0" smtClean="0"/>
              <a:t>Gaps range from .5% to -19.2%</a:t>
            </a:r>
            <a:endParaRPr lang="en-US" b="1" dirty="0"/>
          </a:p>
        </p:txBody>
      </p:sp>
      <p:cxnSp>
        <p:nvCxnSpPr>
          <p:cNvPr id="7" name="Straight Arrow Connector 6"/>
          <p:cNvCxnSpPr/>
          <p:nvPr/>
        </p:nvCxnSpPr>
        <p:spPr>
          <a:xfrm rot="10800000" flipV="1">
            <a:off x="2438400" y="1981200"/>
            <a:ext cx="2590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5257800" y="1981200"/>
            <a:ext cx="762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r>
              <a:rPr lang="en-US" b="1" dirty="0" smtClean="0">
                <a:latin typeface="Arial" pitchFamily="34" charset="0"/>
                <a:cs typeface="Arial" pitchFamily="34" charset="0"/>
              </a:rPr>
              <a:t>Student Financial Assistance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Aid Policy</a:t>
            </a:r>
            <a:endParaRPr lang="en-US" dirty="0"/>
          </a:p>
        </p:txBody>
      </p:sp>
      <p:sp>
        <p:nvSpPr>
          <p:cNvPr id="3" name="Content Placeholder 2"/>
          <p:cNvSpPr>
            <a:spLocks noGrp="1"/>
          </p:cNvSpPr>
          <p:nvPr>
            <p:ph idx="1"/>
          </p:nvPr>
        </p:nvSpPr>
        <p:spPr/>
        <p:txBody>
          <a:bodyPr/>
          <a:lstStyle/>
          <a:p>
            <a:r>
              <a:rPr lang="en-US" dirty="0" smtClean="0"/>
              <a:t>TOPS – 1998 (merit)</a:t>
            </a:r>
          </a:p>
          <a:p>
            <a:r>
              <a:rPr lang="en-US" dirty="0" smtClean="0"/>
              <a:t>Act 694 of 2004 – Regents to formulate financial aid policy</a:t>
            </a:r>
          </a:p>
          <a:p>
            <a:r>
              <a:rPr lang="en-US" dirty="0" smtClean="0"/>
              <a:t>2005 Tuition Policy – adopted by Regents, not approved by Legislature</a:t>
            </a:r>
          </a:p>
          <a:p>
            <a:pPr lvl="1"/>
            <a:r>
              <a:rPr lang="en-US" dirty="0" smtClean="0"/>
              <a:t>Included a financial aid component</a:t>
            </a:r>
          </a:p>
          <a:p>
            <a:r>
              <a:rPr lang="en-US" dirty="0" smtClean="0"/>
              <a:t>2007 GO Grant – Regents, need-based</a:t>
            </a:r>
          </a:p>
          <a:p>
            <a:r>
              <a:rPr lang="en-US" dirty="0" smtClean="0"/>
              <a:t>2007 Early Start – Regents, dual enrollment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304800"/>
            <a:ext cx="9144000" cy="1173163"/>
          </a:xfrm>
        </p:spPr>
        <p:txBody>
          <a:bodyPr/>
          <a:lstStyle/>
          <a:p>
            <a:pPr eaLnBrk="1" hangingPunct="1"/>
            <a:r>
              <a:rPr lang="en-US" sz="3600" b="1" dirty="0" smtClean="0">
                <a:latin typeface="Arial" charset="0"/>
                <a:cs typeface="Arial" charset="0"/>
              </a:rPr>
              <a:t>2011-2012 Appropriation</a:t>
            </a:r>
          </a:p>
        </p:txBody>
      </p:sp>
      <p:graphicFrame>
        <p:nvGraphicFramePr>
          <p:cNvPr id="1026" name="Content Placeholder 3"/>
          <p:cNvGraphicFramePr>
            <a:graphicFrameLocks noGrp="1"/>
          </p:cNvGraphicFramePr>
          <p:nvPr>
            <p:ph idx="1"/>
          </p:nvPr>
        </p:nvGraphicFramePr>
        <p:xfrm>
          <a:off x="1279525" y="1819275"/>
          <a:ext cx="6808788" cy="3987800"/>
        </p:xfrm>
        <a:graphic>
          <a:graphicData uri="http://schemas.openxmlformats.org/presentationml/2006/ole">
            <p:oleObj spid="_x0000_s1026" name="Worksheet" r:id="rId4" imgW="7057968" imgH="4133845" progId="Excel.Sheet.8">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4647</TotalTime>
  <Words>631</Words>
  <Application>Microsoft Office PowerPoint</Application>
  <PresentationFormat>On-screen Show (4:3)</PresentationFormat>
  <Paragraphs>139</Paragraphs>
  <Slides>25</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Worksheet</vt:lpstr>
      <vt:lpstr>Louisiana Public Postsecondary Education Tuition and State Aid Policies  Overview</vt:lpstr>
      <vt:lpstr>Tuition</vt:lpstr>
      <vt:lpstr>Tuition Policy</vt:lpstr>
      <vt:lpstr>Tuition Policy</vt:lpstr>
      <vt:lpstr>2011-12 Tuition Rates 4-year Compared to Peer Rates</vt:lpstr>
      <vt:lpstr>2011-12 Tuition Rates 2-year Compared to Peer Rates</vt:lpstr>
      <vt:lpstr>Student Financial Assistance</vt:lpstr>
      <vt:lpstr>Financial Aid Policy</vt:lpstr>
      <vt:lpstr>2011-2012 Appropriation</vt:lpstr>
      <vt:lpstr>Financial Aid Comparisons (Based on 2009-2010 NASSGAP Data)</vt:lpstr>
      <vt:lpstr>Student  Aid Sources</vt:lpstr>
      <vt:lpstr>Financial Aid Overview</vt:lpstr>
      <vt:lpstr>Financial Aid Overview</vt:lpstr>
      <vt:lpstr>Pell Grant Maximum Payment</vt:lpstr>
      <vt:lpstr>Pell Grant Maximum Payment and  Tuition and Fees Comparison</vt:lpstr>
      <vt:lpstr>104,346 Louisiana Undergraduates Received Pell Grant Awards Totaling $406,082,677  2009-2010 Academic Year</vt:lpstr>
      <vt:lpstr>Student  Aid Sources</vt:lpstr>
      <vt:lpstr>TOPS Expenditures and Recipients</vt:lpstr>
      <vt:lpstr>Go Grant Expenditures and Recipients</vt:lpstr>
      <vt:lpstr>2010-2011 TOPS and GO Grant Comparison</vt:lpstr>
      <vt:lpstr>Financial Need  4 Yr College (2010-11 average) Lowest COA Based on Living with Parents</vt:lpstr>
      <vt:lpstr>Financial Need  2 Yr Community College (2010-11 average) Lowest Cost COA Based on Living with Parents</vt:lpstr>
      <vt:lpstr>Financial Need  LA Technical College (2010-2011) Lowest Cost COA Based on Living with Parents</vt:lpstr>
      <vt:lpstr>Early Start Expenditures and Recipients</vt:lpstr>
      <vt:lpstr>Financial Aid  Research Project</vt:lpstr>
    </vt:vector>
  </TitlesOfParts>
  <Company>Louisiana Office of Student Financial Assistance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STATE GRANT AID  IN LOUISIANA</dc:title>
  <dc:creator>MA0</dc:creator>
  <cp:lastModifiedBy>meg.casper</cp:lastModifiedBy>
  <cp:revision>445</cp:revision>
  <dcterms:created xsi:type="dcterms:W3CDTF">2009-11-17T15:12:20Z</dcterms:created>
  <dcterms:modified xsi:type="dcterms:W3CDTF">2011-08-18T15:14:33Z</dcterms:modified>
</cp:coreProperties>
</file>