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98" r:id="rId2"/>
  </p:sldMasterIdLst>
  <p:notesMasterIdLst>
    <p:notesMasterId r:id="rId29"/>
  </p:notesMasterIdLst>
  <p:handoutMasterIdLst>
    <p:handoutMasterId r:id="rId30"/>
  </p:handoutMasterIdLst>
  <p:sldIdLst>
    <p:sldId id="362" r:id="rId3"/>
    <p:sldId id="329" r:id="rId4"/>
    <p:sldId id="359" r:id="rId5"/>
    <p:sldId id="358" r:id="rId6"/>
    <p:sldId id="355" r:id="rId7"/>
    <p:sldId id="357" r:id="rId8"/>
    <p:sldId id="286" r:id="rId9"/>
    <p:sldId id="288" r:id="rId10"/>
    <p:sldId id="276" r:id="rId11"/>
    <p:sldId id="327" r:id="rId12"/>
    <p:sldId id="354" r:id="rId13"/>
    <p:sldId id="361" r:id="rId14"/>
    <p:sldId id="360" r:id="rId15"/>
    <p:sldId id="336" r:id="rId16"/>
    <p:sldId id="337" r:id="rId17"/>
    <p:sldId id="339" r:id="rId18"/>
    <p:sldId id="340" r:id="rId19"/>
    <p:sldId id="342" r:id="rId20"/>
    <p:sldId id="343" r:id="rId21"/>
    <p:sldId id="347" r:id="rId22"/>
    <p:sldId id="363" r:id="rId23"/>
    <p:sldId id="297" r:id="rId24"/>
    <p:sldId id="349" r:id="rId25"/>
    <p:sldId id="350" r:id="rId26"/>
    <p:sldId id="352" r:id="rId27"/>
    <p:sldId id="318"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EEA"/>
    <a:srgbClr val="EB9E91"/>
    <a:srgbClr val="F5ADC2"/>
    <a:srgbClr val="C6E6A2"/>
    <a:srgbClr val="E4B2DE"/>
    <a:srgbClr val="BF4BB1"/>
    <a:srgbClr val="EB5F87"/>
    <a:srgbClr val="006666"/>
    <a:srgbClr val="2222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2" autoAdjust="0"/>
    <p:restoredTop sz="82028" autoAdjust="0"/>
  </p:normalViewPr>
  <p:slideViewPr>
    <p:cSldViewPr snapToGrid="0" snapToObjects="1">
      <p:cViewPr>
        <p:scale>
          <a:sx n="100" d="100"/>
          <a:sy n="100" d="100"/>
        </p:scale>
        <p:origin x="-312" y="736"/>
      </p:cViewPr>
      <p:guideLst>
        <p:guide orient="horz" pos="2160"/>
        <p:guide pos="28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4AF6E-272D-A44E-A32B-4DE6EDC107D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F620CC37-652E-E544-ABA2-1C7FDCAB3BDF}">
      <dgm:prSet custT="1">
        <dgm:style>
          <a:lnRef idx="2">
            <a:schemeClr val="accent2"/>
          </a:lnRef>
          <a:fillRef idx="1">
            <a:schemeClr val="lt1"/>
          </a:fillRef>
          <a:effectRef idx="0">
            <a:schemeClr val="accent2"/>
          </a:effectRef>
          <a:fontRef idx="minor">
            <a:schemeClr val="dk1"/>
          </a:fontRef>
        </dgm:style>
      </dgm:prSet>
      <dgm:spPr>
        <a:ln/>
      </dgm:spPr>
      <dgm:t>
        <a:bodyPr/>
        <a:lstStyle/>
        <a:p>
          <a:pPr rtl="0"/>
          <a:r>
            <a:rPr lang="en-US" sz="2800" dirty="0"/>
            <a:t>Align funding method with state/system priorities</a:t>
          </a:r>
        </a:p>
      </dgm:t>
    </dgm:pt>
    <dgm:pt modelId="{0DC4304F-0E52-4242-805B-E8F41E483622}" type="parTrans" cxnId="{9D0F5290-9E07-4841-BC57-18EAC4BC57A8}">
      <dgm:prSet/>
      <dgm:spPr/>
      <dgm:t>
        <a:bodyPr/>
        <a:lstStyle/>
        <a:p>
          <a:endParaRPr lang="en-US"/>
        </a:p>
      </dgm:t>
    </dgm:pt>
    <dgm:pt modelId="{6ED359BD-FFE6-C241-AC9A-2889B68335F0}" type="sibTrans" cxnId="{9D0F5290-9E07-4841-BC57-18EAC4BC57A8}">
      <dgm:prSet/>
      <dgm:spPr/>
      <dgm:t>
        <a:bodyPr/>
        <a:lstStyle/>
        <a:p>
          <a:endParaRPr lang="en-US"/>
        </a:p>
      </dgm:t>
    </dgm:pt>
    <dgm:pt modelId="{51C70F15-A3D5-4143-9780-BEFBF8962093}">
      <dgm:prSet custT="1">
        <dgm:style>
          <a:lnRef idx="2">
            <a:schemeClr val="accent3"/>
          </a:lnRef>
          <a:fillRef idx="1">
            <a:schemeClr val="lt1"/>
          </a:fillRef>
          <a:effectRef idx="0">
            <a:schemeClr val="accent3"/>
          </a:effectRef>
          <a:fontRef idx="minor">
            <a:schemeClr val="dk1"/>
          </a:fontRef>
        </dgm:style>
      </dgm:prSet>
      <dgm:spPr>
        <a:ln/>
      </dgm:spPr>
      <dgm:t>
        <a:bodyPr/>
        <a:lstStyle/>
        <a:p>
          <a:pPr rtl="0"/>
          <a:r>
            <a:rPr lang="en-US" sz="2800" dirty="0"/>
            <a:t>Align institution priorities </a:t>
          </a:r>
        </a:p>
      </dgm:t>
    </dgm:pt>
    <dgm:pt modelId="{38589E81-110D-6440-AF1A-0D24E237A043}" type="parTrans" cxnId="{7B6AC44F-B6D0-7244-A936-DF321D98921D}">
      <dgm:prSet/>
      <dgm:spPr/>
      <dgm:t>
        <a:bodyPr/>
        <a:lstStyle/>
        <a:p>
          <a:endParaRPr lang="en-US"/>
        </a:p>
      </dgm:t>
    </dgm:pt>
    <dgm:pt modelId="{833ADA05-7090-1746-9951-39183B9AEC79}" type="sibTrans" cxnId="{7B6AC44F-B6D0-7244-A936-DF321D98921D}">
      <dgm:prSet/>
      <dgm:spPr/>
      <dgm:t>
        <a:bodyPr/>
        <a:lstStyle/>
        <a:p>
          <a:endParaRPr lang="en-US"/>
        </a:p>
      </dgm:t>
    </dgm:pt>
    <dgm:pt modelId="{ADF07EB9-1CCA-1646-99EA-0FDBEAC82C59}">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2200" dirty="0"/>
            <a:t>Support Scaling of Proven Student Success Practices</a:t>
          </a:r>
        </a:p>
      </dgm:t>
    </dgm:pt>
    <dgm:pt modelId="{CAB56DF9-ACBD-DA41-BA7A-B69CB7F54331}" type="parTrans" cxnId="{FE197804-3D53-1A4F-A117-67CEFD801B9E}">
      <dgm:prSet/>
      <dgm:spPr/>
      <dgm:t>
        <a:bodyPr/>
        <a:lstStyle/>
        <a:p>
          <a:endParaRPr lang="en-US" dirty="0"/>
        </a:p>
      </dgm:t>
    </dgm:pt>
    <dgm:pt modelId="{EC5F676A-7B50-9F41-B663-51184C5E1E5A}" type="sibTrans" cxnId="{FE197804-3D53-1A4F-A117-67CEFD801B9E}">
      <dgm:prSet/>
      <dgm:spPr/>
      <dgm:t>
        <a:bodyPr/>
        <a:lstStyle/>
        <a:p>
          <a:endParaRPr lang="en-US"/>
        </a:p>
      </dgm:t>
    </dgm:pt>
    <dgm:pt modelId="{5A26B957-72A4-8F45-AF76-B9ED4B06AA26}">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2200" dirty="0"/>
            <a:t>Programmatic Evaluation and Change</a:t>
          </a:r>
        </a:p>
      </dgm:t>
    </dgm:pt>
    <dgm:pt modelId="{7E261B6F-9446-D741-BF2C-C051A48AC11D}" type="parTrans" cxnId="{D9E52B92-E5C3-DE43-96E0-D747ABA7A4F7}">
      <dgm:prSet/>
      <dgm:spPr/>
      <dgm:t>
        <a:bodyPr/>
        <a:lstStyle/>
        <a:p>
          <a:endParaRPr lang="en-US" dirty="0"/>
        </a:p>
      </dgm:t>
    </dgm:pt>
    <dgm:pt modelId="{E4DC0703-E427-5B43-A181-733B7834A6CE}" type="sibTrans" cxnId="{D9E52B92-E5C3-DE43-96E0-D747ABA7A4F7}">
      <dgm:prSet/>
      <dgm:spPr/>
      <dgm:t>
        <a:bodyPr/>
        <a:lstStyle/>
        <a:p>
          <a:endParaRPr lang="en-US"/>
        </a:p>
      </dgm:t>
    </dgm:pt>
    <dgm:pt modelId="{6558AE6D-0C2D-9745-93EA-46EC54F151D7}">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2200" dirty="0"/>
            <a:t>Improve Efficiency &amp; Reward Outcomes</a:t>
          </a:r>
        </a:p>
      </dgm:t>
    </dgm:pt>
    <dgm:pt modelId="{4B11DA75-7711-3D44-AFE6-9FB36CEAA6F9}" type="parTrans" cxnId="{C59662F8-AFA1-7146-A5E9-E37963EF5A6F}">
      <dgm:prSet/>
      <dgm:spPr/>
      <dgm:t>
        <a:bodyPr/>
        <a:lstStyle/>
        <a:p>
          <a:endParaRPr lang="en-US" dirty="0"/>
        </a:p>
      </dgm:t>
    </dgm:pt>
    <dgm:pt modelId="{64791753-F108-6148-8D8C-B18FF535936E}" type="sibTrans" cxnId="{C59662F8-AFA1-7146-A5E9-E37963EF5A6F}">
      <dgm:prSet/>
      <dgm:spPr/>
      <dgm:t>
        <a:bodyPr/>
        <a:lstStyle/>
        <a:p>
          <a:endParaRPr lang="en-US"/>
        </a:p>
      </dgm:t>
    </dgm:pt>
    <dgm:pt modelId="{B53042E7-6746-394E-9BE5-14E26414664A}">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2200" dirty="0"/>
            <a:t>Completion/Attainment</a:t>
          </a:r>
        </a:p>
      </dgm:t>
    </dgm:pt>
    <dgm:pt modelId="{E84962C9-ED7B-5D48-A98B-0D8457BB932C}" type="parTrans" cxnId="{9B2A0481-597A-B140-963B-06B3911B47BF}">
      <dgm:prSet/>
      <dgm:spPr/>
      <dgm:t>
        <a:bodyPr/>
        <a:lstStyle/>
        <a:p>
          <a:endParaRPr lang="en-US" dirty="0"/>
        </a:p>
      </dgm:t>
    </dgm:pt>
    <dgm:pt modelId="{1F8B7D9F-008B-C346-964F-5AB1D0AD8D4A}" type="sibTrans" cxnId="{9B2A0481-597A-B140-963B-06B3911B47BF}">
      <dgm:prSet/>
      <dgm:spPr/>
      <dgm:t>
        <a:bodyPr/>
        <a:lstStyle/>
        <a:p>
          <a:endParaRPr lang="en-US"/>
        </a:p>
      </dgm:t>
    </dgm:pt>
    <dgm:pt modelId="{DF69E0DD-6417-0342-B3DB-EE6B471177A9}">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2200" dirty="0"/>
            <a:t>Jobs/Economic Development</a:t>
          </a:r>
        </a:p>
      </dgm:t>
    </dgm:pt>
    <dgm:pt modelId="{14328E7B-57ED-CE4F-A3BF-61752B0C215C}" type="parTrans" cxnId="{2D260C83-EBD6-B54E-8719-3118F5CBD424}">
      <dgm:prSet/>
      <dgm:spPr/>
      <dgm:t>
        <a:bodyPr/>
        <a:lstStyle/>
        <a:p>
          <a:endParaRPr lang="en-US" dirty="0"/>
        </a:p>
      </dgm:t>
    </dgm:pt>
    <dgm:pt modelId="{EDA1E69D-97A2-CC44-9204-FBB5890D959A}" type="sibTrans" cxnId="{2D260C83-EBD6-B54E-8719-3118F5CBD424}">
      <dgm:prSet/>
      <dgm:spPr/>
      <dgm:t>
        <a:bodyPr/>
        <a:lstStyle/>
        <a:p>
          <a:endParaRPr lang="en-US"/>
        </a:p>
      </dgm:t>
    </dgm:pt>
    <dgm:pt modelId="{34C386BE-5C1A-5F46-B8D1-C13B1449A86C}" type="pres">
      <dgm:prSet presAssocID="{64C4AF6E-272D-A44E-A32B-4DE6EDC107D8}" presName="diagram" presStyleCnt="0">
        <dgm:presLayoutVars>
          <dgm:chPref val="1"/>
          <dgm:dir/>
          <dgm:animOne val="branch"/>
          <dgm:animLvl val="lvl"/>
          <dgm:resizeHandles val="exact"/>
        </dgm:presLayoutVars>
      </dgm:prSet>
      <dgm:spPr/>
      <dgm:t>
        <a:bodyPr/>
        <a:lstStyle/>
        <a:p>
          <a:endParaRPr lang="en-US"/>
        </a:p>
      </dgm:t>
    </dgm:pt>
    <dgm:pt modelId="{D18A07F0-B792-0F43-8D2F-3F81C008B7BD}" type="pres">
      <dgm:prSet presAssocID="{F620CC37-652E-E544-ABA2-1C7FDCAB3BDF}" presName="root1" presStyleCnt="0"/>
      <dgm:spPr/>
    </dgm:pt>
    <dgm:pt modelId="{E8DF51B8-766D-1146-8F6E-C1EC1A8FFAB2}" type="pres">
      <dgm:prSet presAssocID="{F620CC37-652E-E544-ABA2-1C7FDCAB3BDF}" presName="LevelOneTextNode" presStyleLbl="node0" presStyleIdx="0" presStyleCnt="2" custScaleX="167041" custScaleY="176502">
        <dgm:presLayoutVars>
          <dgm:chPref val="3"/>
        </dgm:presLayoutVars>
      </dgm:prSet>
      <dgm:spPr/>
      <dgm:t>
        <a:bodyPr/>
        <a:lstStyle/>
        <a:p>
          <a:endParaRPr lang="en-US"/>
        </a:p>
      </dgm:t>
    </dgm:pt>
    <dgm:pt modelId="{091596AE-97D1-D745-B3BB-2C070603377D}" type="pres">
      <dgm:prSet presAssocID="{F620CC37-652E-E544-ABA2-1C7FDCAB3BDF}" presName="level2hierChild" presStyleCnt="0"/>
      <dgm:spPr/>
    </dgm:pt>
    <dgm:pt modelId="{B2D68800-A837-DE41-A984-B4EAA990EBB3}" type="pres">
      <dgm:prSet presAssocID="{E84962C9-ED7B-5D48-A98B-0D8457BB932C}" presName="conn2-1" presStyleLbl="parChTrans1D2" presStyleIdx="0" presStyleCnt="5"/>
      <dgm:spPr/>
      <dgm:t>
        <a:bodyPr/>
        <a:lstStyle/>
        <a:p>
          <a:endParaRPr lang="en-US"/>
        </a:p>
      </dgm:t>
    </dgm:pt>
    <dgm:pt modelId="{A15144F8-2452-AA4B-BCDB-0D708338877F}" type="pres">
      <dgm:prSet presAssocID="{E84962C9-ED7B-5D48-A98B-0D8457BB932C}" presName="connTx" presStyleLbl="parChTrans1D2" presStyleIdx="0" presStyleCnt="5"/>
      <dgm:spPr/>
      <dgm:t>
        <a:bodyPr/>
        <a:lstStyle/>
        <a:p>
          <a:endParaRPr lang="en-US"/>
        </a:p>
      </dgm:t>
    </dgm:pt>
    <dgm:pt modelId="{4E00CB86-79E6-C640-980E-4DB00830F432}" type="pres">
      <dgm:prSet presAssocID="{B53042E7-6746-394E-9BE5-14E26414664A}" presName="root2" presStyleCnt="0"/>
      <dgm:spPr/>
    </dgm:pt>
    <dgm:pt modelId="{A8647680-F4BC-B44E-8D4A-05A09DE0B9B1}" type="pres">
      <dgm:prSet presAssocID="{B53042E7-6746-394E-9BE5-14E26414664A}" presName="LevelTwoTextNode" presStyleLbl="node2" presStyleIdx="0" presStyleCnt="5" custScaleX="184549">
        <dgm:presLayoutVars>
          <dgm:chPref val="3"/>
        </dgm:presLayoutVars>
      </dgm:prSet>
      <dgm:spPr/>
      <dgm:t>
        <a:bodyPr/>
        <a:lstStyle/>
        <a:p>
          <a:endParaRPr lang="en-US"/>
        </a:p>
      </dgm:t>
    </dgm:pt>
    <dgm:pt modelId="{17A8368A-467A-1448-9374-1935440F0FA3}" type="pres">
      <dgm:prSet presAssocID="{B53042E7-6746-394E-9BE5-14E26414664A}" presName="level3hierChild" presStyleCnt="0"/>
      <dgm:spPr/>
    </dgm:pt>
    <dgm:pt modelId="{8CC946EB-B947-EF48-A5BA-403A14304C7C}" type="pres">
      <dgm:prSet presAssocID="{14328E7B-57ED-CE4F-A3BF-61752B0C215C}" presName="conn2-1" presStyleLbl="parChTrans1D2" presStyleIdx="1" presStyleCnt="5"/>
      <dgm:spPr/>
      <dgm:t>
        <a:bodyPr/>
        <a:lstStyle/>
        <a:p>
          <a:endParaRPr lang="en-US"/>
        </a:p>
      </dgm:t>
    </dgm:pt>
    <dgm:pt modelId="{D4A3CFD7-C3E1-9E42-AB44-60EF1E166D31}" type="pres">
      <dgm:prSet presAssocID="{14328E7B-57ED-CE4F-A3BF-61752B0C215C}" presName="connTx" presStyleLbl="parChTrans1D2" presStyleIdx="1" presStyleCnt="5"/>
      <dgm:spPr/>
      <dgm:t>
        <a:bodyPr/>
        <a:lstStyle/>
        <a:p>
          <a:endParaRPr lang="en-US"/>
        </a:p>
      </dgm:t>
    </dgm:pt>
    <dgm:pt modelId="{750F2ACE-462A-D946-AB84-E77309B2C166}" type="pres">
      <dgm:prSet presAssocID="{DF69E0DD-6417-0342-B3DB-EE6B471177A9}" presName="root2" presStyleCnt="0"/>
      <dgm:spPr/>
    </dgm:pt>
    <dgm:pt modelId="{D3DB545B-2F4F-164E-ACD0-2552B5CDE53B}" type="pres">
      <dgm:prSet presAssocID="{DF69E0DD-6417-0342-B3DB-EE6B471177A9}" presName="LevelTwoTextNode" presStyleLbl="node2" presStyleIdx="1" presStyleCnt="5" custScaleX="186426">
        <dgm:presLayoutVars>
          <dgm:chPref val="3"/>
        </dgm:presLayoutVars>
      </dgm:prSet>
      <dgm:spPr/>
      <dgm:t>
        <a:bodyPr/>
        <a:lstStyle/>
        <a:p>
          <a:endParaRPr lang="en-US"/>
        </a:p>
      </dgm:t>
    </dgm:pt>
    <dgm:pt modelId="{C773798E-8D5A-F147-8AD5-4C20D6DEC5B1}" type="pres">
      <dgm:prSet presAssocID="{DF69E0DD-6417-0342-B3DB-EE6B471177A9}" presName="level3hierChild" presStyleCnt="0"/>
      <dgm:spPr/>
    </dgm:pt>
    <dgm:pt modelId="{3C42146C-5E85-8840-818A-C8D115F62C2C}" type="pres">
      <dgm:prSet presAssocID="{51C70F15-A3D5-4143-9780-BEFBF8962093}" presName="root1" presStyleCnt="0"/>
      <dgm:spPr/>
    </dgm:pt>
    <dgm:pt modelId="{CFEDE106-021C-8944-BB9C-C8CB9DE1EA2F}" type="pres">
      <dgm:prSet presAssocID="{51C70F15-A3D5-4143-9780-BEFBF8962093}" presName="LevelOneTextNode" presStyleLbl="node0" presStyleIdx="1" presStyleCnt="2" custScaleX="169218" custScaleY="158506">
        <dgm:presLayoutVars>
          <dgm:chPref val="3"/>
        </dgm:presLayoutVars>
      </dgm:prSet>
      <dgm:spPr/>
      <dgm:t>
        <a:bodyPr/>
        <a:lstStyle/>
        <a:p>
          <a:endParaRPr lang="en-US"/>
        </a:p>
      </dgm:t>
    </dgm:pt>
    <dgm:pt modelId="{979C0AF8-153C-474D-9688-D9EE2089B9F9}" type="pres">
      <dgm:prSet presAssocID="{51C70F15-A3D5-4143-9780-BEFBF8962093}" presName="level2hierChild" presStyleCnt="0"/>
      <dgm:spPr/>
    </dgm:pt>
    <dgm:pt modelId="{F21281E5-6ED9-664D-A674-6D7457E56D0B}" type="pres">
      <dgm:prSet presAssocID="{CAB56DF9-ACBD-DA41-BA7A-B69CB7F54331}" presName="conn2-1" presStyleLbl="parChTrans1D2" presStyleIdx="2" presStyleCnt="5"/>
      <dgm:spPr/>
      <dgm:t>
        <a:bodyPr/>
        <a:lstStyle/>
        <a:p>
          <a:endParaRPr lang="en-US"/>
        </a:p>
      </dgm:t>
    </dgm:pt>
    <dgm:pt modelId="{6B273E4B-5FC3-1E42-B6AC-9E4EBDCEAF66}" type="pres">
      <dgm:prSet presAssocID="{CAB56DF9-ACBD-DA41-BA7A-B69CB7F54331}" presName="connTx" presStyleLbl="parChTrans1D2" presStyleIdx="2" presStyleCnt="5"/>
      <dgm:spPr/>
      <dgm:t>
        <a:bodyPr/>
        <a:lstStyle/>
        <a:p>
          <a:endParaRPr lang="en-US"/>
        </a:p>
      </dgm:t>
    </dgm:pt>
    <dgm:pt modelId="{D45B75A2-8BD4-6B4C-815A-808530E7BAB6}" type="pres">
      <dgm:prSet presAssocID="{ADF07EB9-1CCA-1646-99EA-0FDBEAC82C59}" presName="root2" presStyleCnt="0"/>
      <dgm:spPr/>
    </dgm:pt>
    <dgm:pt modelId="{E4E7F0AE-4CB8-9643-8766-2D6C1E95440B}" type="pres">
      <dgm:prSet presAssocID="{ADF07EB9-1CCA-1646-99EA-0FDBEAC82C59}" presName="LevelTwoTextNode" presStyleLbl="node2" presStyleIdx="2" presStyleCnt="5" custScaleX="181604">
        <dgm:presLayoutVars>
          <dgm:chPref val="3"/>
        </dgm:presLayoutVars>
      </dgm:prSet>
      <dgm:spPr/>
      <dgm:t>
        <a:bodyPr/>
        <a:lstStyle/>
        <a:p>
          <a:endParaRPr lang="en-US"/>
        </a:p>
      </dgm:t>
    </dgm:pt>
    <dgm:pt modelId="{46A86412-0313-0846-97A0-3A43CB9D95B6}" type="pres">
      <dgm:prSet presAssocID="{ADF07EB9-1CCA-1646-99EA-0FDBEAC82C59}" presName="level3hierChild" presStyleCnt="0"/>
      <dgm:spPr/>
    </dgm:pt>
    <dgm:pt modelId="{23D43FA2-608F-F94D-8007-AD277BA2BCB8}" type="pres">
      <dgm:prSet presAssocID="{7E261B6F-9446-D741-BF2C-C051A48AC11D}" presName="conn2-1" presStyleLbl="parChTrans1D2" presStyleIdx="3" presStyleCnt="5"/>
      <dgm:spPr/>
      <dgm:t>
        <a:bodyPr/>
        <a:lstStyle/>
        <a:p>
          <a:endParaRPr lang="en-US"/>
        </a:p>
      </dgm:t>
    </dgm:pt>
    <dgm:pt modelId="{4A1F725C-36E3-2D4C-B5D5-832D71DF4FF8}" type="pres">
      <dgm:prSet presAssocID="{7E261B6F-9446-D741-BF2C-C051A48AC11D}" presName="connTx" presStyleLbl="parChTrans1D2" presStyleIdx="3" presStyleCnt="5"/>
      <dgm:spPr/>
      <dgm:t>
        <a:bodyPr/>
        <a:lstStyle/>
        <a:p>
          <a:endParaRPr lang="en-US"/>
        </a:p>
      </dgm:t>
    </dgm:pt>
    <dgm:pt modelId="{8F3D1F45-8E99-2741-B0D0-96A7E7A029CD}" type="pres">
      <dgm:prSet presAssocID="{5A26B957-72A4-8F45-AF76-B9ED4B06AA26}" presName="root2" presStyleCnt="0"/>
      <dgm:spPr/>
    </dgm:pt>
    <dgm:pt modelId="{CD9FCE42-579F-6644-B460-D7A9475E655A}" type="pres">
      <dgm:prSet presAssocID="{5A26B957-72A4-8F45-AF76-B9ED4B06AA26}" presName="LevelTwoTextNode" presStyleLbl="node2" presStyleIdx="3" presStyleCnt="5" custScaleX="181604">
        <dgm:presLayoutVars>
          <dgm:chPref val="3"/>
        </dgm:presLayoutVars>
      </dgm:prSet>
      <dgm:spPr/>
      <dgm:t>
        <a:bodyPr/>
        <a:lstStyle/>
        <a:p>
          <a:endParaRPr lang="en-US"/>
        </a:p>
      </dgm:t>
    </dgm:pt>
    <dgm:pt modelId="{ACD9AC6E-B991-F645-B779-A516E156FCA1}" type="pres">
      <dgm:prSet presAssocID="{5A26B957-72A4-8F45-AF76-B9ED4B06AA26}" presName="level3hierChild" presStyleCnt="0"/>
      <dgm:spPr/>
    </dgm:pt>
    <dgm:pt modelId="{972EF89B-CA4A-944F-AAE1-DE97758A6497}" type="pres">
      <dgm:prSet presAssocID="{4B11DA75-7711-3D44-AFE6-9FB36CEAA6F9}" presName="conn2-1" presStyleLbl="parChTrans1D2" presStyleIdx="4" presStyleCnt="5"/>
      <dgm:spPr/>
      <dgm:t>
        <a:bodyPr/>
        <a:lstStyle/>
        <a:p>
          <a:endParaRPr lang="en-US"/>
        </a:p>
      </dgm:t>
    </dgm:pt>
    <dgm:pt modelId="{D97DA9CC-0AAF-5741-91A4-EF27C608A203}" type="pres">
      <dgm:prSet presAssocID="{4B11DA75-7711-3D44-AFE6-9FB36CEAA6F9}" presName="connTx" presStyleLbl="parChTrans1D2" presStyleIdx="4" presStyleCnt="5"/>
      <dgm:spPr/>
      <dgm:t>
        <a:bodyPr/>
        <a:lstStyle/>
        <a:p>
          <a:endParaRPr lang="en-US"/>
        </a:p>
      </dgm:t>
    </dgm:pt>
    <dgm:pt modelId="{3827CFA0-1895-B149-8B2B-EB528F389110}" type="pres">
      <dgm:prSet presAssocID="{6558AE6D-0C2D-9745-93EA-46EC54F151D7}" presName="root2" presStyleCnt="0"/>
      <dgm:spPr/>
    </dgm:pt>
    <dgm:pt modelId="{86875F05-78BE-434F-ACFC-7E59871AFD49}" type="pres">
      <dgm:prSet presAssocID="{6558AE6D-0C2D-9745-93EA-46EC54F151D7}" presName="LevelTwoTextNode" presStyleLbl="node2" presStyleIdx="4" presStyleCnt="5" custScaleX="184533">
        <dgm:presLayoutVars>
          <dgm:chPref val="3"/>
        </dgm:presLayoutVars>
      </dgm:prSet>
      <dgm:spPr/>
      <dgm:t>
        <a:bodyPr/>
        <a:lstStyle/>
        <a:p>
          <a:endParaRPr lang="en-US"/>
        </a:p>
      </dgm:t>
    </dgm:pt>
    <dgm:pt modelId="{930046F8-00AC-CE48-8730-2F9B18AA3848}" type="pres">
      <dgm:prSet presAssocID="{6558AE6D-0C2D-9745-93EA-46EC54F151D7}" presName="level3hierChild" presStyleCnt="0"/>
      <dgm:spPr/>
    </dgm:pt>
  </dgm:ptLst>
  <dgm:cxnLst>
    <dgm:cxn modelId="{9B2A0481-597A-B140-963B-06B3911B47BF}" srcId="{F620CC37-652E-E544-ABA2-1C7FDCAB3BDF}" destId="{B53042E7-6746-394E-9BE5-14E26414664A}" srcOrd="0" destOrd="0" parTransId="{E84962C9-ED7B-5D48-A98B-0D8457BB932C}" sibTransId="{1F8B7D9F-008B-C346-964F-5AB1D0AD8D4A}"/>
    <dgm:cxn modelId="{DE1FCAFB-F376-704E-A490-A8998CE7A96E}" type="presOf" srcId="{4B11DA75-7711-3D44-AFE6-9FB36CEAA6F9}" destId="{972EF89B-CA4A-944F-AAE1-DE97758A6497}" srcOrd="0" destOrd="0" presId="urn:microsoft.com/office/officeart/2005/8/layout/hierarchy2"/>
    <dgm:cxn modelId="{4367513F-38D2-E446-9446-9E5D764B75DB}" type="presOf" srcId="{7E261B6F-9446-D741-BF2C-C051A48AC11D}" destId="{4A1F725C-36E3-2D4C-B5D5-832D71DF4FF8}" srcOrd="1" destOrd="0" presId="urn:microsoft.com/office/officeart/2005/8/layout/hierarchy2"/>
    <dgm:cxn modelId="{FE197804-3D53-1A4F-A117-67CEFD801B9E}" srcId="{51C70F15-A3D5-4143-9780-BEFBF8962093}" destId="{ADF07EB9-1CCA-1646-99EA-0FDBEAC82C59}" srcOrd="0" destOrd="0" parTransId="{CAB56DF9-ACBD-DA41-BA7A-B69CB7F54331}" sibTransId="{EC5F676A-7B50-9F41-B663-51184C5E1E5A}"/>
    <dgm:cxn modelId="{91C54EE3-1710-B848-BAFB-BB82F90E59A8}" type="presOf" srcId="{ADF07EB9-1CCA-1646-99EA-0FDBEAC82C59}" destId="{E4E7F0AE-4CB8-9643-8766-2D6C1E95440B}" srcOrd="0" destOrd="0" presId="urn:microsoft.com/office/officeart/2005/8/layout/hierarchy2"/>
    <dgm:cxn modelId="{D9E52B92-E5C3-DE43-96E0-D747ABA7A4F7}" srcId="{51C70F15-A3D5-4143-9780-BEFBF8962093}" destId="{5A26B957-72A4-8F45-AF76-B9ED4B06AA26}" srcOrd="1" destOrd="0" parTransId="{7E261B6F-9446-D741-BF2C-C051A48AC11D}" sibTransId="{E4DC0703-E427-5B43-A181-733B7834A6CE}"/>
    <dgm:cxn modelId="{7AB486F1-5AFB-1640-A1B6-73A758C8AD78}" type="presOf" srcId="{5A26B957-72A4-8F45-AF76-B9ED4B06AA26}" destId="{CD9FCE42-579F-6644-B460-D7A9475E655A}" srcOrd="0" destOrd="0" presId="urn:microsoft.com/office/officeart/2005/8/layout/hierarchy2"/>
    <dgm:cxn modelId="{2D260C83-EBD6-B54E-8719-3118F5CBD424}" srcId="{F620CC37-652E-E544-ABA2-1C7FDCAB3BDF}" destId="{DF69E0DD-6417-0342-B3DB-EE6B471177A9}" srcOrd="1" destOrd="0" parTransId="{14328E7B-57ED-CE4F-A3BF-61752B0C215C}" sibTransId="{EDA1E69D-97A2-CC44-9204-FBB5890D959A}"/>
    <dgm:cxn modelId="{C59662F8-AFA1-7146-A5E9-E37963EF5A6F}" srcId="{51C70F15-A3D5-4143-9780-BEFBF8962093}" destId="{6558AE6D-0C2D-9745-93EA-46EC54F151D7}" srcOrd="2" destOrd="0" parTransId="{4B11DA75-7711-3D44-AFE6-9FB36CEAA6F9}" sibTransId="{64791753-F108-6148-8D8C-B18FF535936E}"/>
    <dgm:cxn modelId="{9D0F5290-9E07-4841-BC57-18EAC4BC57A8}" srcId="{64C4AF6E-272D-A44E-A32B-4DE6EDC107D8}" destId="{F620CC37-652E-E544-ABA2-1C7FDCAB3BDF}" srcOrd="0" destOrd="0" parTransId="{0DC4304F-0E52-4242-805B-E8F41E483622}" sibTransId="{6ED359BD-FFE6-C241-AC9A-2889B68335F0}"/>
    <dgm:cxn modelId="{A8D99D87-E350-FA47-A7BC-00AD962356BA}" type="presOf" srcId="{14328E7B-57ED-CE4F-A3BF-61752B0C215C}" destId="{D4A3CFD7-C3E1-9E42-AB44-60EF1E166D31}" srcOrd="1" destOrd="0" presId="urn:microsoft.com/office/officeart/2005/8/layout/hierarchy2"/>
    <dgm:cxn modelId="{1E000398-DAD5-0C43-B4A4-BC562C3C2705}" type="presOf" srcId="{E84962C9-ED7B-5D48-A98B-0D8457BB932C}" destId="{A15144F8-2452-AA4B-BCDB-0D708338877F}" srcOrd="1" destOrd="0" presId="urn:microsoft.com/office/officeart/2005/8/layout/hierarchy2"/>
    <dgm:cxn modelId="{0DD8C82E-4A5B-6E40-B875-F3DF0AA29F68}" type="presOf" srcId="{B53042E7-6746-394E-9BE5-14E26414664A}" destId="{A8647680-F4BC-B44E-8D4A-05A09DE0B9B1}" srcOrd="0" destOrd="0" presId="urn:microsoft.com/office/officeart/2005/8/layout/hierarchy2"/>
    <dgm:cxn modelId="{AFDD5295-8379-C541-9366-50617EF913C3}" type="presOf" srcId="{CAB56DF9-ACBD-DA41-BA7A-B69CB7F54331}" destId="{6B273E4B-5FC3-1E42-B6AC-9E4EBDCEAF66}" srcOrd="1" destOrd="0" presId="urn:microsoft.com/office/officeart/2005/8/layout/hierarchy2"/>
    <dgm:cxn modelId="{F6169D8D-710B-AC43-B916-EACE5A37E95A}" type="presOf" srcId="{4B11DA75-7711-3D44-AFE6-9FB36CEAA6F9}" destId="{D97DA9CC-0AAF-5741-91A4-EF27C608A203}" srcOrd="1" destOrd="0" presId="urn:microsoft.com/office/officeart/2005/8/layout/hierarchy2"/>
    <dgm:cxn modelId="{79CBAC98-76FC-1440-804D-9CBF13EF60A7}" type="presOf" srcId="{DF69E0DD-6417-0342-B3DB-EE6B471177A9}" destId="{D3DB545B-2F4F-164E-ACD0-2552B5CDE53B}" srcOrd="0" destOrd="0" presId="urn:microsoft.com/office/officeart/2005/8/layout/hierarchy2"/>
    <dgm:cxn modelId="{7E6558A8-6C5A-124A-A576-AF62A94A5D26}" type="presOf" srcId="{14328E7B-57ED-CE4F-A3BF-61752B0C215C}" destId="{8CC946EB-B947-EF48-A5BA-403A14304C7C}" srcOrd="0" destOrd="0" presId="urn:microsoft.com/office/officeart/2005/8/layout/hierarchy2"/>
    <dgm:cxn modelId="{1CA5EF07-CE4A-A045-8D42-93DC1FF51B96}" type="presOf" srcId="{E84962C9-ED7B-5D48-A98B-0D8457BB932C}" destId="{B2D68800-A837-DE41-A984-B4EAA990EBB3}" srcOrd="0" destOrd="0" presId="urn:microsoft.com/office/officeart/2005/8/layout/hierarchy2"/>
    <dgm:cxn modelId="{3F3DB97A-7ABA-EE4A-9004-DCA9BABE39C0}" type="presOf" srcId="{F620CC37-652E-E544-ABA2-1C7FDCAB3BDF}" destId="{E8DF51B8-766D-1146-8F6E-C1EC1A8FFAB2}" srcOrd="0" destOrd="0" presId="urn:microsoft.com/office/officeart/2005/8/layout/hierarchy2"/>
    <dgm:cxn modelId="{9E4D3909-C0DD-4C49-9D5D-A0A3CA54B5CC}" type="presOf" srcId="{6558AE6D-0C2D-9745-93EA-46EC54F151D7}" destId="{86875F05-78BE-434F-ACFC-7E59871AFD49}" srcOrd="0" destOrd="0" presId="urn:microsoft.com/office/officeart/2005/8/layout/hierarchy2"/>
    <dgm:cxn modelId="{7B6AC44F-B6D0-7244-A936-DF321D98921D}" srcId="{64C4AF6E-272D-A44E-A32B-4DE6EDC107D8}" destId="{51C70F15-A3D5-4143-9780-BEFBF8962093}" srcOrd="1" destOrd="0" parTransId="{38589E81-110D-6440-AF1A-0D24E237A043}" sibTransId="{833ADA05-7090-1746-9951-39183B9AEC79}"/>
    <dgm:cxn modelId="{993C3320-C7C2-2C47-BBC3-E9BA256D8983}" type="presOf" srcId="{7E261B6F-9446-D741-BF2C-C051A48AC11D}" destId="{23D43FA2-608F-F94D-8007-AD277BA2BCB8}" srcOrd="0" destOrd="0" presId="urn:microsoft.com/office/officeart/2005/8/layout/hierarchy2"/>
    <dgm:cxn modelId="{96CBE12F-152C-CC4D-83BF-7D68175C123F}" type="presOf" srcId="{CAB56DF9-ACBD-DA41-BA7A-B69CB7F54331}" destId="{F21281E5-6ED9-664D-A674-6D7457E56D0B}" srcOrd="0" destOrd="0" presId="urn:microsoft.com/office/officeart/2005/8/layout/hierarchy2"/>
    <dgm:cxn modelId="{B94159AA-ABDA-A046-9FB0-6FB7CF6C7DE1}" type="presOf" srcId="{51C70F15-A3D5-4143-9780-BEFBF8962093}" destId="{CFEDE106-021C-8944-BB9C-C8CB9DE1EA2F}" srcOrd="0" destOrd="0" presId="urn:microsoft.com/office/officeart/2005/8/layout/hierarchy2"/>
    <dgm:cxn modelId="{E04D30A7-EA64-5B4B-8C2A-A9EEFFFC5956}" type="presOf" srcId="{64C4AF6E-272D-A44E-A32B-4DE6EDC107D8}" destId="{34C386BE-5C1A-5F46-B8D1-C13B1449A86C}" srcOrd="0" destOrd="0" presId="urn:microsoft.com/office/officeart/2005/8/layout/hierarchy2"/>
    <dgm:cxn modelId="{EAD7059F-0972-6A4B-9D91-2C33394F36D2}" type="presParOf" srcId="{34C386BE-5C1A-5F46-B8D1-C13B1449A86C}" destId="{D18A07F0-B792-0F43-8D2F-3F81C008B7BD}" srcOrd="0" destOrd="0" presId="urn:microsoft.com/office/officeart/2005/8/layout/hierarchy2"/>
    <dgm:cxn modelId="{E51259F4-D321-0C4B-9FB5-F84E798776DF}" type="presParOf" srcId="{D18A07F0-B792-0F43-8D2F-3F81C008B7BD}" destId="{E8DF51B8-766D-1146-8F6E-C1EC1A8FFAB2}" srcOrd="0" destOrd="0" presId="urn:microsoft.com/office/officeart/2005/8/layout/hierarchy2"/>
    <dgm:cxn modelId="{331619BC-9C25-7A48-B8AC-1038C7613A13}" type="presParOf" srcId="{D18A07F0-B792-0F43-8D2F-3F81C008B7BD}" destId="{091596AE-97D1-D745-B3BB-2C070603377D}" srcOrd="1" destOrd="0" presId="urn:microsoft.com/office/officeart/2005/8/layout/hierarchy2"/>
    <dgm:cxn modelId="{9D9412D0-A00B-5D47-8D48-924A60770271}" type="presParOf" srcId="{091596AE-97D1-D745-B3BB-2C070603377D}" destId="{B2D68800-A837-DE41-A984-B4EAA990EBB3}" srcOrd="0" destOrd="0" presId="urn:microsoft.com/office/officeart/2005/8/layout/hierarchy2"/>
    <dgm:cxn modelId="{AD15F0E9-81CC-D14C-9951-3EACB5C2F2DE}" type="presParOf" srcId="{B2D68800-A837-DE41-A984-B4EAA990EBB3}" destId="{A15144F8-2452-AA4B-BCDB-0D708338877F}" srcOrd="0" destOrd="0" presId="urn:microsoft.com/office/officeart/2005/8/layout/hierarchy2"/>
    <dgm:cxn modelId="{96EA23EC-B01B-BC44-939C-558933044B17}" type="presParOf" srcId="{091596AE-97D1-D745-B3BB-2C070603377D}" destId="{4E00CB86-79E6-C640-980E-4DB00830F432}" srcOrd="1" destOrd="0" presId="urn:microsoft.com/office/officeart/2005/8/layout/hierarchy2"/>
    <dgm:cxn modelId="{AD93F92C-5668-B447-9604-3E77654C6DFC}" type="presParOf" srcId="{4E00CB86-79E6-C640-980E-4DB00830F432}" destId="{A8647680-F4BC-B44E-8D4A-05A09DE0B9B1}" srcOrd="0" destOrd="0" presId="urn:microsoft.com/office/officeart/2005/8/layout/hierarchy2"/>
    <dgm:cxn modelId="{CBD571F1-5AA9-854F-A482-5F8DD525810C}" type="presParOf" srcId="{4E00CB86-79E6-C640-980E-4DB00830F432}" destId="{17A8368A-467A-1448-9374-1935440F0FA3}" srcOrd="1" destOrd="0" presId="urn:microsoft.com/office/officeart/2005/8/layout/hierarchy2"/>
    <dgm:cxn modelId="{202D784F-99E8-5F40-A6F9-8A367E000C30}" type="presParOf" srcId="{091596AE-97D1-D745-B3BB-2C070603377D}" destId="{8CC946EB-B947-EF48-A5BA-403A14304C7C}" srcOrd="2" destOrd="0" presId="urn:microsoft.com/office/officeart/2005/8/layout/hierarchy2"/>
    <dgm:cxn modelId="{C3404F43-F2C4-FD44-9FAE-35E94E4D82AC}" type="presParOf" srcId="{8CC946EB-B947-EF48-A5BA-403A14304C7C}" destId="{D4A3CFD7-C3E1-9E42-AB44-60EF1E166D31}" srcOrd="0" destOrd="0" presId="urn:microsoft.com/office/officeart/2005/8/layout/hierarchy2"/>
    <dgm:cxn modelId="{FF44159E-72A8-AA4F-BE8A-1BF4D336EB81}" type="presParOf" srcId="{091596AE-97D1-D745-B3BB-2C070603377D}" destId="{750F2ACE-462A-D946-AB84-E77309B2C166}" srcOrd="3" destOrd="0" presId="urn:microsoft.com/office/officeart/2005/8/layout/hierarchy2"/>
    <dgm:cxn modelId="{F4777F4D-7041-EB4A-BE7C-2A7E87E794F9}" type="presParOf" srcId="{750F2ACE-462A-D946-AB84-E77309B2C166}" destId="{D3DB545B-2F4F-164E-ACD0-2552B5CDE53B}" srcOrd="0" destOrd="0" presId="urn:microsoft.com/office/officeart/2005/8/layout/hierarchy2"/>
    <dgm:cxn modelId="{DB2A2030-0676-6148-BABC-B8C03603E5FA}" type="presParOf" srcId="{750F2ACE-462A-D946-AB84-E77309B2C166}" destId="{C773798E-8D5A-F147-8AD5-4C20D6DEC5B1}" srcOrd="1" destOrd="0" presId="urn:microsoft.com/office/officeart/2005/8/layout/hierarchy2"/>
    <dgm:cxn modelId="{5F79C2FC-ED9F-3D47-B3ED-695B1EC8E8B7}" type="presParOf" srcId="{34C386BE-5C1A-5F46-B8D1-C13B1449A86C}" destId="{3C42146C-5E85-8840-818A-C8D115F62C2C}" srcOrd="1" destOrd="0" presId="urn:microsoft.com/office/officeart/2005/8/layout/hierarchy2"/>
    <dgm:cxn modelId="{C6BE7E9E-E4C9-F440-BE61-AD64EF4326A3}" type="presParOf" srcId="{3C42146C-5E85-8840-818A-C8D115F62C2C}" destId="{CFEDE106-021C-8944-BB9C-C8CB9DE1EA2F}" srcOrd="0" destOrd="0" presId="urn:microsoft.com/office/officeart/2005/8/layout/hierarchy2"/>
    <dgm:cxn modelId="{3E65D839-9DE0-FD40-A02B-1F33D8C815A4}" type="presParOf" srcId="{3C42146C-5E85-8840-818A-C8D115F62C2C}" destId="{979C0AF8-153C-474D-9688-D9EE2089B9F9}" srcOrd="1" destOrd="0" presId="urn:microsoft.com/office/officeart/2005/8/layout/hierarchy2"/>
    <dgm:cxn modelId="{4B0D808A-2E02-074B-956E-8D25C2CF52D1}" type="presParOf" srcId="{979C0AF8-153C-474D-9688-D9EE2089B9F9}" destId="{F21281E5-6ED9-664D-A674-6D7457E56D0B}" srcOrd="0" destOrd="0" presId="urn:microsoft.com/office/officeart/2005/8/layout/hierarchy2"/>
    <dgm:cxn modelId="{6F1F7019-AB07-C94F-B193-2B97BEA9939E}" type="presParOf" srcId="{F21281E5-6ED9-664D-A674-6D7457E56D0B}" destId="{6B273E4B-5FC3-1E42-B6AC-9E4EBDCEAF66}" srcOrd="0" destOrd="0" presId="urn:microsoft.com/office/officeart/2005/8/layout/hierarchy2"/>
    <dgm:cxn modelId="{DE749892-127A-5547-B13C-EE2AF514F77C}" type="presParOf" srcId="{979C0AF8-153C-474D-9688-D9EE2089B9F9}" destId="{D45B75A2-8BD4-6B4C-815A-808530E7BAB6}" srcOrd="1" destOrd="0" presId="urn:microsoft.com/office/officeart/2005/8/layout/hierarchy2"/>
    <dgm:cxn modelId="{576CB207-051C-C945-909C-2EB2298F493E}" type="presParOf" srcId="{D45B75A2-8BD4-6B4C-815A-808530E7BAB6}" destId="{E4E7F0AE-4CB8-9643-8766-2D6C1E95440B}" srcOrd="0" destOrd="0" presId="urn:microsoft.com/office/officeart/2005/8/layout/hierarchy2"/>
    <dgm:cxn modelId="{207C5480-F284-874F-AECC-03C4EB636DEF}" type="presParOf" srcId="{D45B75A2-8BD4-6B4C-815A-808530E7BAB6}" destId="{46A86412-0313-0846-97A0-3A43CB9D95B6}" srcOrd="1" destOrd="0" presId="urn:microsoft.com/office/officeart/2005/8/layout/hierarchy2"/>
    <dgm:cxn modelId="{D63FB7F1-A8D6-4C45-BB6E-A28625190266}" type="presParOf" srcId="{979C0AF8-153C-474D-9688-D9EE2089B9F9}" destId="{23D43FA2-608F-F94D-8007-AD277BA2BCB8}" srcOrd="2" destOrd="0" presId="urn:microsoft.com/office/officeart/2005/8/layout/hierarchy2"/>
    <dgm:cxn modelId="{8463E05D-6614-5C43-88B7-CCBB916485DF}" type="presParOf" srcId="{23D43FA2-608F-F94D-8007-AD277BA2BCB8}" destId="{4A1F725C-36E3-2D4C-B5D5-832D71DF4FF8}" srcOrd="0" destOrd="0" presId="urn:microsoft.com/office/officeart/2005/8/layout/hierarchy2"/>
    <dgm:cxn modelId="{1605D930-67AC-414F-AE7A-DEF9EFD16D68}" type="presParOf" srcId="{979C0AF8-153C-474D-9688-D9EE2089B9F9}" destId="{8F3D1F45-8E99-2741-B0D0-96A7E7A029CD}" srcOrd="3" destOrd="0" presId="urn:microsoft.com/office/officeart/2005/8/layout/hierarchy2"/>
    <dgm:cxn modelId="{EE207F0B-7467-184A-B2BE-57A72457B79D}" type="presParOf" srcId="{8F3D1F45-8E99-2741-B0D0-96A7E7A029CD}" destId="{CD9FCE42-579F-6644-B460-D7A9475E655A}" srcOrd="0" destOrd="0" presId="urn:microsoft.com/office/officeart/2005/8/layout/hierarchy2"/>
    <dgm:cxn modelId="{37DB0F1D-05A1-C54D-B9B7-ACFDBD30FB1C}" type="presParOf" srcId="{8F3D1F45-8E99-2741-B0D0-96A7E7A029CD}" destId="{ACD9AC6E-B991-F645-B779-A516E156FCA1}" srcOrd="1" destOrd="0" presId="urn:microsoft.com/office/officeart/2005/8/layout/hierarchy2"/>
    <dgm:cxn modelId="{76DBD161-A6E2-0D43-B6C9-325FEAF3F2D8}" type="presParOf" srcId="{979C0AF8-153C-474D-9688-D9EE2089B9F9}" destId="{972EF89B-CA4A-944F-AAE1-DE97758A6497}" srcOrd="4" destOrd="0" presId="urn:microsoft.com/office/officeart/2005/8/layout/hierarchy2"/>
    <dgm:cxn modelId="{451250E3-567D-D04E-8EBF-EC6204EF6DC1}" type="presParOf" srcId="{972EF89B-CA4A-944F-AAE1-DE97758A6497}" destId="{D97DA9CC-0AAF-5741-91A4-EF27C608A203}" srcOrd="0" destOrd="0" presId="urn:microsoft.com/office/officeart/2005/8/layout/hierarchy2"/>
    <dgm:cxn modelId="{E04E069B-6A8F-7B4A-8665-E47B12AEC64D}" type="presParOf" srcId="{979C0AF8-153C-474D-9688-D9EE2089B9F9}" destId="{3827CFA0-1895-B149-8B2B-EB528F389110}" srcOrd="5" destOrd="0" presId="urn:microsoft.com/office/officeart/2005/8/layout/hierarchy2"/>
    <dgm:cxn modelId="{A6832C93-4445-FD4E-ABAE-C78EFBE27401}" type="presParOf" srcId="{3827CFA0-1895-B149-8B2B-EB528F389110}" destId="{86875F05-78BE-434F-ACFC-7E59871AFD49}" srcOrd="0" destOrd="0" presId="urn:microsoft.com/office/officeart/2005/8/layout/hierarchy2"/>
    <dgm:cxn modelId="{6E7786C8-EBBD-C541-9B06-BA159EAF585B}" type="presParOf" srcId="{3827CFA0-1895-B149-8B2B-EB528F389110}" destId="{930046F8-00AC-CE48-8730-2F9B18AA38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71EAA-404B-EB48-88DF-9F972940D1B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3B9A8B8-7D2B-E14F-A02B-D1395A1AF269}">
      <dgm:prSet/>
      <dgm:spPr>
        <a:solidFill>
          <a:schemeClr val="tx2">
            <a:lumMod val="60000"/>
            <a:lumOff val="40000"/>
          </a:schemeClr>
        </a:solidFill>
      </dgm:spPr>
      <dgm:t>
        <a:bodyPr/>
        <a:lstStyle/>
        <a:p>
          <a:pPr rtl="0"/>
          <a:r>
            <a:rPr lang="en-US" dirty="0"/>
            <a:t>Begin with a state goal/clear policy priorities</a:t>
          </a:r>
        </a:p>
      </dgm:t>
    </dgm:pt>
    <dgm:pt modelId="{3B2EB875-E1D8-664E-A2DE-80A808D142C4}" type="parTrans" cxnId="{1EE4BF4A-3948-2445-986B-CF2A5E6B0EF9}">
      <dgm:prSet/>
      <dgm:spPr/>
      <dgm:t>
        <a:bodyPr/>
        <a:lstStyle/>
        <a:p>
          <a:endParaRPr lang="en-US"/>
        </a:p>
      </dgm:t>
    </dgm:pt>
    <dgm:pt modelId="{3CFA0EE9-CADB-BD40-9889-7CC2E405E9C2}" type="sibTrans" cxnId="{1EE4BF4A-3948-2445-986B-CF2A5E6B0EF9}">
      <dgm:prSet/>
      <dgm:spPr/>
      <dgm:t>
        <a:bodyPr/>
        <a:lstStyle/>
        <a:p>
          <a:endParaRPr lang="en-US"/>
        </a:p>
      </dgm:t>
    </dgm:pt>
    <dgm:pt modelId="{E27E808D-FE2F-AC4E-97D7-ED0FB28E16A5}">
      <dgm:prSet/>
      <dgm:spPr>
        <a:solidFill>
          <a:schemeClr val="accent6"/>
        </a:solidFill>
      </dgm:spPr>
      <dgm:t>
        <a:bodyPr/>
        <a:lstStyle/>
        <a:p>
          <a:pPr rtl="0"/>
          <a:r>
            <a:rPr lang="en-US" dirty="0"/>
            <a:t>Use a simple approach</a:t>
          </a:r>
        </a:p>
      </dgm:t>
    </dgm:pt>
    <dgm:pt modelId="{518174F6-676C-4240-957A-21A2A889C166}" type="parTrans" cxnId="{C9E72667-63FE-5644-8047-BC32BAC4BF36}">
      <dgm:prSet/>
      <dgm:spPr/>
      <dgm:t>
        <a:bodyPr/>
        <a:lstStyle/>
        <a:p>
          <a:endParaRPr lang="en-US"/>
        </a:p>
      </dgm:t>
    </dgm:pt>
    <dgm:pt modelId="{C25D4BA5-604E-8D4C-A93B-27AAC5000669}" type="sibTrans" cxnId="{C9E72667-63FE-5644-8047-BC32BAC4BF36}">
      <dgm:prSet/>
      <dgm:spPr/>
      <dgm:t>
        <a:bodyPr/>
        <a:lstStyle/>
        <a:p>
          <a:endParaRPr lang="en-US"/>
        </a:p>
      </dgm:t>
    </dgm:pt>
    <dgm:pt modelId="{0ACCB4B7-64DD-EF45-924B-27A44A6F9EC5}">
      <dgm:prSet/>
      <dgm:spPr>
        <a:solidFill>
          <a:schemeClr val="accent3"/>
        </a:solidFill>
      </dgm:spPr>
      <dgm:t>
        <a:bodyPr/>
        <a:lstStyle/>
        <a:p>
          <a:pPr rtl="0"/>
          <a:r>
            <a:rPr lang="en-US" dirty="0"/>
            <a:t>All public institutions included, reflect mission</a:t>
          </a:r>
        </a:p>
      </dgm:t>
    </dgm:pt>
    <dgm:pt modelId="{55863B72-82D8-C240-A8D4-22DE4A1FA211}" type="parTrans" cxnId="{D4E818FE-2A71-9F40-A2EC-9983997DFB11}">
      <dgm:prSet/>
      <dgm:spPr/>
      <dgm:t>
        <a:bodyPr/>
        <a:lstStyle/>
        <a:p>
          <a:endParaRPr lang="en-US"/>
        </a:p>
      </dgm:t>
    </dgm:pt>
    <dgm:pt modelId="{2A0991D1-5472-9440-8475-28F83F37ABF5}" type="sibTrans" cxnId="{D4E818FE-2A71-9F40-A2EC-9983997DFB11}">
      <dgm:prSet/>
      <dgm:spPr/>
      <dgm:t>
        <a:bodyPr/>
        <a:lstStyle/>
        <a:p>
          <a:endParaRPr lang="en-US"/>
        </a:p>
      </dgm:t>
    </dgm:pt>
    <dgm:pt modelId="{8BA0ED00-D0F7-F540-BAC7-D1B5D7A560D5}">
      <dgm:prSet/>
      <dgm:spPr>
        <a:solidFill>
          <a:schemeClr val="accent2">
            <a:lumMod val="60000"/>
            <a:lumOff val="40000"/>
          </a:schemeClr>
        </a:solidFill>
      </dgm:spPr>
      <dgm:t>
        <a:bodyPr/>
        <a:lstStyle/>
        <a:p>
          <a:pPr rtl="0"/>
          <a:r>
            <a:rPr lang="en-US" dirty="0"/>
            <a:t>Incent success of typically underrepresented students</a:t>
          </a:r>
        </a:p>
      </dgm:t>
    </dgm:pt>
    <dgm:pt modelId="{B66493EE-AA2A-7E4C-A3D7-AF7B2CE9B890}" type="parTrans" cxnId="{AADDB87F-D7A2-4A4E-A15A-03AC7FE4D3F1}">
      <dgm:prSet/>
      <dgm:spPr/>
      <dgm:t>
        <a:bodyPr/>
        <a:lstStyle/>
        <a:p>
          <a:endParaRPr lang="en-US"/>
        </a:p>
      </dgm:t>
    </dgm:pt>
    <dgm:pt modelId="{ECF21BAA-4856-1541-8BA7-0EF391D5FB06}" type="sibTrans" cxnId="{AADDB87F-D7A2-4A4E-A15A-03AC7FE4D3F1}">
      <dgm:prSet/>
      <dgm:spPr/>
      <dgm:t>
        <a:bodyPr/>
        <a:lstStyle/>
        <a:p>
          <a:endParaRPr lang="en-US"/>
        </a:p>
      </dgm:t>
    </dgm:pt>
    <dgm:pt modelId="{E87B6C72-E493-8D48-ADAB-F477C23D0A7F}">
      <dgm:prSet/>
      <dgm:spPr>
        <a:solidFill>
          <a:schemeClr val="tx2">
            <a:lumMod val="60000"/>
            <a:lumOff val="40000"/>
          </a:schemeClr>
        </a:solidFill>
      </dgm:spPr>
      <dgm:t>
        <a:bodyPr/>
        <a:lstStyle/>
        <a:p>
          <a:pPr rtl="0"/>
          <a:r>
            <a:rPr lang="en-US" dirty="0"/>
            <a:t>Make the money meaningful</a:t>
          </a:r>
        </a:p>
      </dgm:t>
    </dgm:pt>
    <dgm:pt modelId="{11C1FEAA-D77B-F648-A679-115B1B20141C}" type="parTrans" cxnId="{0C4F2EB2-BFB9-E949-85AD-CD8EE1446EA8}">
      <dgm:prSet/>
      <dgm:spPr/>
      <dgm:t>
        <a:bodyPr/>
        <a:lstStyle/>
        <a:p>
          <a:endParaRPr lang="en-US"/>
        </a:p>
      </dgm:t>
    </dgm:pt>
    <dgm:pt modelId="{28296497-FC6A-2845-AD25-7CEA392A165C}" type="sibTrans" cxnId="{0C4F2EB2-BFB9-E949-85AD-CD8EE1446EA8}">
      <dgm:prSet/>
      <dgm:spPr/>
      <dgm:t>
        <a:bodyPr/>
        <a:lstStyle/>
        <a:p>
          <a:endParaRPr lang="en-US"/>
        </a:p>
      </dgm:t>
    </dgm:pt>
    <dgm:pt modelId="{08413F4F-0876-8E48-8EEE-1EBCC5D17336}">
      <dgm:prSet/>
      <dgm:spPr>
        <a:solidFill>
          <a:schemeClr val="accent2">
            <a:lumMod val="60000"/>
            <a:lumOff val="40000"/>
          </a:schemeClr>
        </a:solidFill>
      </dgm:spPr>
      <dgm:t>
        <a:bodyPr/>
        <a:lstStyle/>
        <a:p>
          <a:pPr rtl="0"/>
          <a:r>
            <a:rPr lang="en-US" dirty="0">
              <a:latin typeface="Calibri" pitchFamily="34" charset="0"/>
            </a:rPr>
            <a:t>Seek Stakeholder Input</a:t>
          </a:r>
          <a:endParaRPr lang="en-US" dirty="0"/>
        </a:p>
      </dgm:t>
    </dgm:pt>
    <dgm:pt modelId="{9D46F0E8-AB1A-1940-B4DC-7E8806BB991B}" type="parTrans" cxnId="{3566260F-DAE6-1F48-9939-B4D663387FBC}">
      <dgm:prSet/>
      <dgm:spPr/>
      <dgm:t>
        <a:bodyPr/>
        <a:lstStyle/>
        <a:p>
          <a:endParaRPr lang="en-US"/>
        </a:p>
      </dgm:t>
    </dgm:pt>
    <dgm:pt modelId="{05E0DDB9-E3C5-2D4C-9C09-28EF0879D492}" type="sibTrans" cxnId="{3566260F-DAE6-1F48-9939-B4D663387FBC}">
      <dgm:prSet/>
      <dgm:spPr/>
      <dgm:t>
        <a:bodyPr/>
        <a:lstStyle/>
        <a:p>
          <a:endParaRPr lang="en-US"/>
        </a:p>
      </dgm:t>
    </dgm:pt>
    <dgm:pt modelId="{62004C0D-D2DA-5145-A05D-7C7FFA4B720C}">
      <dgm:prSet/>
      <dgm:spPr>
        <a:solidFill>
          <a:schemeClr val="accent6"/>
        </a:solidFill>
      </dgm:spPr>
      <dgm:t>
        <a:bodyPr/>
        <a:lstStyle/>
        <a:p>
          <a:r>
            <a:rPr lang="en-US" dirty="0">
              <a:latin typeface="Calibri" pitchFamily="34" charset="0"/>
            </a:rPr>
            <a:t>Phase-in     </a:t>
          </a:r>
          <a:br>
            <a:rPr lang="en-US" dirty="0">
              <a:latin typeface="Calibri" pitchFamily="34" charset="0"/>
            </a:rPr>
          </a:br>
          <a:r>
            <a:rPr lang="en-US" dirty="0">
              <a:latin typeface="Calibri" pitchFamily="34" charset="0"/>
            </a:rPr>
            <a:t>(</a:t>
          </a:r>
          <a:r>
            <a:rPr lang="en-US" dirty="0"/>
            <a:t>≠ Hold Harmless)</a:t>
          </a:r>
          <a:endParaRPr lang="en-US" dirty="0">
            <a:latin typeface="Calibri" pitchFamily="34" charset="0"/>
          </a:endParaRPr>
        </a:p>
      </dgm:t>
    </dgm:pt>
    <dgm:pt modelId="{823D13AD-7BF0-B44C-A605-CBC2DD886B80}" type="parTrans" cxnId="{84D7EAFE-C7B5-0947-BDA4-E6CD24BB5937}">
      <dgm:prSet/>
      <dgm:spPr/>
      <dgm:t>
        <a:bodyPr/>
        <a:lstStyle/>
        <a:p>
          <a:endParaRPr lang="en-US"/>
        </a:p>
      </dgm:t>
    </dgm:pt>
    <dgm:pt modelId="{BB730242-9524-4943-989F-EFCDA098EA9E}" type="sibTrans" cxnId="{84D7EAFE-C7B5-0947-BDA4-E6CD24BB5937}">
      <dgm:prSet/>
      <dgm:spPr/>
      <dgm:t>
        <a:bodyPr/>
        <a:lstStyle/>
        <a:p>
          <a:endParaRPr lang="en-US"/>
        </a:p>
      </dgm:t>
    </dgm:pt>
    <dgm:pt modelId="{D817BBF4-AA80-4547-A300-8DF322E7FAFB}">
      <dgm:prSet/>
      <dgm:spPr>
        <a:solidFill>
          <a:schemeClr val="tx2">
            <a:lumMod val="60000"/>
            <a:lumOff val="40000"/>
          </a:schemeClr>
        </a:solidFill>
      </dgm:spPr>
      <dgm:t>
        <a:bodyPr/>
        <a:lstStyle/>
        <a:p>
          <a:r>
            <a:rPr lang="en-US" dirty="0">
              <a:latin typeface="Calibri" pitchFamily="34" charset="0"/>
            </a:rPr>
            <a:t>Include only measurable metrics</a:t>
          </a:r>
        </a:p>
      </dgm:t>
    </dgm:pt>
    <dgm:pt modelId="{0BBE989F-FB31-E243-AEAD-92C8512CA3FC}" type="parTrans" cxnId="{FEE28ABB-17E4-4247-8953-09815536894B}">
      <dgm:prSet/>
      <dgm:spPr/>
      <dgm:t>
        <a:bodyPr/>
        <a:lstStyle/>
        <a:p>
          <a:endParaRPr lang="en-US"/>
        </a:p>
      </dgm:t>
    </dgm:pt>
    <dgm:pt modelId="{CD913C30-2EE1-754F-B878-1A9C81FACE11}" type="sibTrans" cxnId="{FEE28ABB-17E4-4247-8953-09815536894B}">
      <dgm:prSet/>
      <dgm:spPr/>
      <dgm:t>
        <a:bodyPr/>
        <a:lstStyle/>
        <a:p>
          <a:endParaRPr lang="en-US"/>
        </a:p>
      </dgm:t>
    </dgm:pt>
    <dgm:pt modelId="{05303941-2C96-BD43-93F6-7B4B7883AEAA}">
      <dgm:prSet/>
      <dgm:spPr>
        <a:solidFill>
          <a:schemeClr val="tx2">
            <a:lumMod val="60000"/>
            <a:lumOff val="40000"/>
          </a:schemeClr>
        </a:solidFill>
      </dgm:spPr>
      <dgm:t>
        <a:bodyPr/>
        <a:lstStyle/>
        <a:p>
          <a:r>
            <a:rPr lang="en-US" dirty="0">
              <a:latin typeface="Calibri" pitchFamily="34" charset="0"/>
            </a:rPr>
            <a:t>Plan to evaluate </a:t>
          </a:r>
        </a:p>
      </dgm:t>
    </dgm:pt>
    <dgm:pt modelId="{71F75038-6861-2241-9BA6-CC772CF2ACC1}" type="parTrans" cxnId="{E460226B-0478-3145-80D6-2E094E892752}">
      <dgm:prSet/>
      <dgm:spPr/>
      <dgm:t>
        <a:bodyPr/>
        <a:lstStyle/>
        <a:p>
          <a:endParaRPr lang="en-US"/>
        </a:p>
      </dgm:t>
    </dgm:pt>
    <dgm:pt modelId="{A6042BD8-7D80-D04E-9689-E72D59BAF3DA}" type="sibTrans" cxnId="{E460226B-0478-3145-80D6-2E094E892752}">
      <dgm:prSet/>
      <dgm:spPr/>
      <dgm:t>
        <a:bodyPr/>
        <a:lstStyle/>
        <a:p>
          <a:endParaRPr lang="en-US"/>
        </a:p>
      </dgm:t>
    </dgm:pt>
    <dgm:pt modelId="{C486F10E-DA64-1349-88E4-E9CF88A8C03A}" type="pres">
      <dgm:prSet presAssocID="{C7B71EAA-404B-EB48-88DF-9F972940D1BA}" presName="diagram" presStyleCnt="0">
        <dgm:presLayoutVars>
          <dgm:dir/>
          <dgm:resizeHandles val="exact"/>
        </dgm:presLayoutVars>
      </dgm:prSet>
      <dgm:spPr/>
      <dgm:t>
        <a:bodyPr/>
        <a:lstStyle/>
        <a:p>
          <a:endParaRPr lang="en-US"/>
        </a:p>
      </dgm:t>
    </dgm:pt>
    <dgm:pt modelId="{BB7EBA09-1E73-7148-A650-C15E3D148F1F}" type="pres">
      <dgm:prSet presAssocID="{A3B9A8B8-7D2B-E14F-A02B-D1395A1AF269}" presName="node" presStyleLbl="node1" presStyleIdx="0" presStyleCnt="9">
        <dgm:presLayoutVars>
          <dgm:bulletEnabled val="1"/>
        </dgm:presLayoutVars>
      </dgm:prSet>
      <dgm:spPr/>
      <dgm:t>
        <a:bodyPr/>
        <a:lstStyle/>
        <a:p>
          <a:endParaRPr lang="en-US"/>
        </a:p>
      </dgm:t>
    </dgm:pt>
    <dgm:pt modelId="{519647C8-B8F1-794F-B751-7613B2E5FADD}" type="pres">
      <dgm:prSet presAssocID="{3CFA0EE9-CADB-BD40-9889-7CC2E405E9C2}" presName="sibTrans" presStyleCnt="0"/>
      <dgm:spPr/>
    </dgm:pt>
    <dgm:pt modelId="{56B2E9B3-4CEC-8647-9FC8-F65567CE55F4}" type="pres">
      <dgm:prSet presAssocID="{E27E808D-FE2F-AC4E-97D7-ED0FB28E16A5}" presName="node" presStyleLbl="node1" presStyleIdx="1" presStyleCnt="9">
        <dgm:presLayoutVars>
          <dgm:bulletEnabled val="1"/>
        </dgm:presLayoutVars>
      </dgm:prSet>
      <dgm:spPr/>
      <dgm:t>
        <a:bodyPr/>
        <a:lstStyle/>
        <a:p>
          <a:endParaRPr lang="en-US"/>
        </a:p>
      </dgm:t>
    </dgm:pt>
    <dgm:pt modelId="{676B22AD-79B4-9A45-AF84-7DB3779A3DEE}" type="pres">
      <dgm:prSet presAssocID="{C25D4BA5-604E-8D4C-A93B-27AAC5000669}" presName="sibTrans" presStyleCnt="0"/>
      <dgm:spPr/>
    </dgm:pt>
    <dgm:pt modelId="{28F0E369-598E-A143-9D84-2CA38D11D03B}" type="pres">
      <dgm:prSet presAssocID="{0ACCB4B7-64DD-EF45-924B-27A44A6F9EC5}" presName="node" presStyleLbl="node1" presStyleIdx="2" presStyleCnt="9" custLinFactX="-11493" custLinFactY="19475" custLinFactNeighborX="-100000" custLinFactNeighborY="100000">
        <dgm:presLayoutVars>
          <dgm:bulletEnabled val="1"/>
        </dgm:presLayoutVars>
      </dgm:prSet>
      <dgm:spPr/>
      <dgm:t>
        <a:bodyPr/>
        <a:lstStyle/>
        <a:p>
          <a:endParaRPr lang="en-US"/>
        </a:p>
      </dgm:t>
    </dgm:pt>
    <dgm:pt modelId="{B2629FB3-886D-9D43-953C-27E11DE44C82}" type="pres">
      <dgm:prSet presAssocID="{2A0991D1-5472-9440-8475-28F83F37ABF5}" presName="sibTrans" presStyleCnt="0"/>
      <dgm:spPr/>
    </dgm:pt>
    <dgm:pt modelId="{96D1118D-E356-4B4E-BF0B-3FA6A7D551F9}" type="pres">
      <dgm:prSet presAssocID="{8BA0ED00-D0F7-F540-BAC7-D1B5D7A560D5}" presName="node" presStyleLbl="node1" presStyleIdx="3" presStyleCnt="9">
        <dgm:presLayoutVars>
          <dgm:bulletEnabled val="1"/>
        </dgm:presLayoutVars>
      </dgm:prSet>
      <dgm:spPr/>
      <dgm:t>
        <a:bodyPr/>
        <a:lstStyle/>
        <a:p>
          <a:endParaRPr lang="en-US"/>
        </a:p>
      </dgm:t>
    </dgm:pt>
    <dgm:pt modelId="{1321E38E-6DD3-BD4E-93ED-871A815C3199}" type="pres">
      <dgm:prSet presAssocID="{ECF21BAA-4856-1541-8BA7-0EF391D5FB06}" presName="sibTrans" presStyleCnt="0"/>
      <dgm:spPr/>
    </dgm:pt>
    <dgm:pt modelId="{F92DEEFC-67F6-504E-880B-56CD49D8A1B4}" type="pres">
      <dgm:prSet presAssocID="{E87B6C72-E493-8D48-ADAB-F477C23D0A7F}" presName="node" presStyleLbl="node1" presStyleIdx="4" presStyleCnt="9" custLinFactX="-10000" custLinFactY="17062" custLinFactNeighborX="-100000" custLinFactNeighborY="100000">
        <dgm:presLayoutVars>
          <dgm:bulletEnabled val="1"/>
        </dgm:presLayoutVars>
      </dgm:prSet>
      <dgm:spPr/>
      <dgm:t>
        <a:bodyPr/>
        <a:lstStyle/>
        <a:p>
          <a:endParaRPr lang="en-US"/>
        </a:p>
      </dgm:t>
    </dgm:pt>
    <dgm:pt modelId="{141537DC-53B7-8948-9014-E46D08442B9F}" type="pres">
      <dgm:prSet presAssocID="{28296497-FC6A-2845-AD25-7CEA392A165C}" presName="sibTrans" presStyleCnt="0"/>
      <dgm:spPr/>
    </dgm:pt>
    <dgm:pt modelId="{880B47B6-7233-764F-8FEE-E31D6E3B6363}" type="pres">
      <dgm:prSet presAssocID="{08413F4F-0876-8E48-8EEE-1EBCC5D17336}" presName="node" presStyleLbl="node1" presStyleIdx="5" presStyleCnt="9">
        <dgm:presLayoutVars>
          <dgm:bulletEnabled val="1"/>
        </dgm:presLayoutVars>
      </dgm:prSet>
      <dgm:spPr/>
      <dgm:t>
        <a:bodyPr/>
        <a:lstStyle/>
        <a:p>
          <a:endParaRPr lang="en-US"/>
        </a:p>
      </dgm:t>
    </dgm:pt>
    <dgm:pt modelId="{B57E6088-86AA-9142-9CFB-2F2C41AE91CB}" type="pres">
      <dgm:prSet presAssocID="{05E0DDB9-E3C5-2D4C-9C09-28EF0879D492}" presName="sibTrans" presStyleCnt="0"/>
      <dgm:spPr/>
    </dgm:pt>
    <dgm:pt modelId="{F83C08D1-6553-8940-AFBA-9C7BFBDF03B5}" type="pres">
      <dgm:prSet presAssocID="{62004C0D-D2DA-5145-A05D-7C7FFA4B720C}" presName="node" presStyleLbl="node1" presStyleIdx="6" presStyleCnt="9" custLinFactX="10046" custLinFactNeighborX="100000" custLinFactNeighborY="3621">
        <dgm:presLayoutVars>
          <dgm:bulletEnabled val="1"/>
        </dgm:presLayoutVars>
      </dgm:prSet>
      <dgm:spPr/>
      <dgm:t>
        <a:bodyPr/>
        <a:lstStyle/>
        <a:p>
          <a:endParaRPr lang="en-US"/>
        </a:p>
      </dgm:t>
    </dgm:pt>
    <dgm:pt modelId="{2CA94F47-0389-9B44-8A9E-AA92057A0F9B}" type="pres">
      <dgm:prSet presAssocID="{BB730242-9524-4943-989F-EFCDA098EA9E}" presName="sibTrans" presStyleCnt="0"/>
      <dgm:spPr/>
    </dgm:pt>
    <dgm:pt modelId="{3125AF3F-7C7F-414C-A531-3E2AE08758A8}" type="pres">
      <dgm:prSet presAssocID="{D817BBF4-AA80-4547-A300-8DF322E7FAFB}" presName="node" presStyleLbl="node1" presStyleIdx="7" presStyleCnt="9" custLinFactX="10000" custLinFactY="-100000" custLinFactNeighborX="100000" custLinFactNeighborY="-134123">
        <dgm:presLayoutVars>
          <dgm:bulletEnabled val="1"/>
        </dgm:presLayoutVars>
      </dgm:prSet>
      <dgm:spPr/>
      <dgm:t>
        <a:bodyPr/>
        <a:lstStyle/>
        <a:p>
          <a:endParaRPr lang="en-US"/>
        </a:p>
      </dgm:t>
    </dgm:pt>
    <dgm:pt modelId="{C113FF94-AF6B-C94C-81D4-661A15DCBE80}" type="pres">
      <dgm:prSet presAssocID="{CD913C30-2EE1-754F-B878-1A9C81FACE11}" presName="sibTrans" presStyleCnt="0"/>
      <dgm:spPr/>
    </dgm:pt>
    <dgm:pt modelId="{C37F886E-04E4-9545-B28E-4369D736781F}" type="pres">
      <dgm:prSet presAssocID="{05303941-2C96-BD43-93F6-7B4B7883AEAA}" presName="node" presStyleLbl="node1" presStyleIdx="8" presStyleCnt="9">
        <dgm:presLayoutVars>
          <dgm:bulletEnabled val="1"/>
        </dgm:presLayoutVars>
      </dgm:prSet>
      <dgm:spPr/>
      <dgm:t>
        <a:bodyPr/>
        <a:lstStyle/>
        <a:p>
          <a:endParaRPr lang="en-US"/>
        </a:p>
      </dgm:t>
    </dgm:pt>
  </dgm:ptLst>
  <dgm:cxnLst>
    <dgm:cxn modelId="{E0363FC8-92DA-FA44-BB97-6473A6266AF6}" type="presOf" srcId="{E87B6C72-E493-8D48-ADAB-F477C23D0A7F}" destId="{F92DEEFC-67F6-504E-880B-56CD49D8A1B4}" srcOrd="0" destOrd="0" presId="urn:microsoft.com/office/officeart/2005/8/layout/default"/>
    <dgm:cxn modelId="{7AF0EB91-F652-2048-935A-974BB8747CBB}" type="presOf" srcId="{0ACCB4B7-64DD-EF45-924B-27A44A6F9EC5}" destId="{28F0E369-598E-A143-9D84-2CA38D11D03B}" srcOrd="0" destOrd="0" presId="urn:microsoft.com/office/officeart/2005/8/layout/default"/>
    <dgm:cxn modelId="{0C4F2EB2-BFB9-E949-85AD-CD8EE1446EA8}" srcId="{C7B71EAA-404B-EB48-88DF-9F972940D1BA}" destId="{E87B6C72-E493-8D48-ADAB-F477C23D0A7F}" srcOrd="4" destOrd="0" parTransId="{11C1FEAA-D77B-F648-A679-115B1B20141C}" sibTransId="{28296497-FC6A-2845-AD25-7CEA392A165C}"/>
    <dgm:cxn modelId="{24013C98-DBC9-094D-945B-528AD87F0A07}" type="presOf" srcId="{8BA0ED00-D0F7-F540-BAC7-D1B5D7A560D5}" destId="{96D1118D-E356-4B4E-BF0B-3FA6A7D551F9}" srcOrd="0" destOrd="0" presId="urn:microsoft.com/office/officeart/2005/8/layout/default"/>
    <dgm:cxn modelId="{3566260F-DAE6-1F48-9939-B4D663387FBC}" srcId="{C7B71EAA-404B-EB48-88DF-9F972940D1BA}" destId="{08413F4F-0876-8E48-8EEE-1EBCC5D17336}" srcOrd="5" destOrd="0" parTransId="{9D46F0E8-AB1A-1940-B4DC-7E8806BB991B}" sibTransId="{05E0DDB9-E3C5-2D4C-9C09-28EF0879D492}"/>
    <dgm:cxn modelId="{84EDB12D-6B04-E340-B768-7C544A52C758}" type="presOf" srcId="{D817BBF4-AA80-4547-A300-8DF322E7FAFB}" destId="{3125AF3F-7C7F-414C-A531-3E2AE08758A8}" srcOrd="0" destOrd="0" presId="urn:microsoft.com/office/officeart/2005/8/layout/default"/>
    <dgm:cxn modelId="{AADDB87F-D7A2-4A4E-A15A-03AC7FE4D3F1}" srcId="{C7B71EAA-404B-EB48-88DF-9F972940D1BA}" destId="{8BA0ED00-D0F7-F540-BAC7-D1B5D7A560D5}" srcOrd="3" destOrd="0" parTransId="{B66493EE-AA2A-7E4C-A3D7-AF7B2CE9B890}" sibTransId="{ECF21BAA-4856-1541-8BA7-0EF391D5FB06}"/>
    <dgm:cxn modelId="{E460226B-0478-3145-80D6-2E094E892752}" srcId="{C7B71EAA-404B-EB48-88DF-9F972940D1BA}" destId="{05303941-2C96-BD43-93F6-7B4B7883AEAA}" srcOrd="8" destOrd="0" parTransId="{71F75038-6861-2241-9BA6-CC772CF2ACC1}" sibTransId="{A6042BD8-7D80-D04E-9689-E72D59BAF3DA}"/>
    <dgm:cxn modelId="{84D7EAFE-C7B5-0947-BDA4-E6CD24BB5937}" srcId="{C7B71EAA-404B-EB48-88DF-9F972940D1BA}" destId="{62004C0D-D2DA-5145-A05D-7C7FFA4B720C}" srcOrd="6" destOrd="0" parTransId="{823D13AD-7BF0-B44C-A605-CBC2DD886B80}" sibTransId="{BB730242-9524-4943-989F-EFCDA098EA9E}"/>
    <dgm:cxn modelId="{1EE4BF4A-3948-2445-986B-CF2A5E6B0EF9}" srcId="{C7B71EAA-404B-EB48-88DF-9F972940D1BA}" destId="{A3B9A8B8-7D2B-E14F-A02B-D1395A1AF269}" srcOrd="0" destOrd="0" parTransId="{3B2EB875-E1D8-664E-A2DE-80A808D142C4}" sibTransId="{3CFA0EE9-CADB-BD40-9889-7CC2E405E9C2}"/>
    <dgm:cxn modelId="{EC9BB1B7-988E-C842-844D-1E2D45075A6C}" type="presOf" srcId="{A3B9A8B8-7D2B-E14F-A02B-D1395A1AF269}" destId="{BB7EBA09-1E73-7148-A650-C15E3D148F1F}" srcOrd="0" destOrd="0" presId="urn:microsoft.com/office/officeart/2005/8/layout/default"/>
    <dgm:cxn modelId="{FEE28ABB-17E4-4247-8953-09815536894B}" srcId="{C7B71EAA-404B-EB48-88DF-9F972940D1BA}" destId="{D817BBF4-AA80-4547-A300-8DF322E7FAFB}" srcOrd="7" destOrd="0" parTransId="{0BBE989F-FB31-E243-AEAD-92C8512CA3FC}" sibTransId="{CD913C30-2EE1-754F-B878-1A9C81FACE11}"/>
    <dgm:cxn modelId="{5A545168-E5D1-EA40-91E8-647AEC3A73C1}" type="presOf" srcId="{E27E808D-FE2F-AC4E-97D7-ED0FB28E16A5}" destId="{56B2E9B3-4CEC-8647-9FC8-F65567CE55F4}" srcOrd="0" destOrd="0" presId="urn:microsoft.com/office/officeart/2005/8/layout/default"/>
    <dgm:cxn modelId="{C9E72667-63FE-5644-8047-BC32BAC4BF36}" srcId="{C7B71EAA-404B-EB48-88DF-9F972940D1BA}" destId="{E27E808D-FE2F-AC4E-97D7-ED0FB28E16A5}" srcOrd="1" destOrd="0" parTransId="{518174F6-676C-4240-957A-21A2A889C166}" sibTransId="{C25D4BA5-604E-8D4C-A93B-27AAC5000669}"/>
    <dgm:cxn modelId="{88EA1081-0E06-9742-81C6-5CA7B708FAF5}" type="presOf" srcId="{C7B71EAA-404B-EB48-88DF-9F972940D1BA}" destId="{C486F10E-DA64-1349-88E4-E9CF88A8C03A}" srcOrd="0" destOrd="0" presId="urn:microsoft.com/office/officeart/2005/8/layout/default"/>
    <dgm:cxn modelId="{88DD395D-D800-7342-970D-FA27FFB31428}" type="presOf" srcId="{08413F4F-0876-8E48-8EEE-1EBCC5D17336}" destId="{880B47B6-7233-764F-8FEE-E31D6E3B6363}" srcOrd="0" destOrd="0" presId="urn:microsoft.com/office/officeart/2005/8/layout/default"/>
    <dgm:cxn modelId="{6F6AB530-FED4-224D-9588-779A5C75DDCF}" type="presOf" srcId="{05303941-2C96-BD43-93F6-7B4B7883AEAA}" destId="{C37F886E-04E4-9545-B28E-4369D736781F}" srcOrd="0" destOrd="0" presId="urn:microsoft.com/office/officeart/2005/8/layout/default"/>
    <dgm:cxn modelId="{6F107B4D-405F-0649-8BC3-0E1FE31F3E83}" type="presOf" srcId="{62004C0D-D2DA-5145-A05D-7C7FFA4B720C}" destId="{F83C08D1-6553-8940-AFBA-9C7BFBDF03B5}" srcOrd="0" destOrd="0" presId="urn:microsoft.com/office/officeart/2005/8/layout/default"/>
    <dgm:cxn modelId="{D4E818FE-2A71-9F40-A2EC-9983997DFB11}" srcId="{C7B71EAA-404B-EB48-88DF-9F972940D1BA}" destId="{0ACCB4B7-64DD-EF45-924B-27A44A6F9EC5}" srcOrd="2" destOrd="0" parTransId="{55863B72-82D8-C240-A8D4-22DE4A1FA211}" sibTransId="{2A0991D1-5472-9440-8475-28F83F37ABF5}"/>
    <dgm:cxn modelId="{47745161-4A46-3147-BC45-23D6A9502C5E}" type="presParOf" srcId="{C486F10E-DA64-1349-88E4-E9CF88A8C03A}" destId="{BB7EBA09-1E73-7148-A650-C15E3D148F1F}" srcOrd="0" destOrd="0" presId="urn:microsoft.com/office/officeart/2005/8/layout/default"/>
    <dgm:cxn modelId="{FC6183B6-D78C-5A45-A4C6-C6901B97EAD6}" type="presParOf" srcId="{C486F10E-DA64-1349-88E4-E9CF88A8C03A}" destId="{519647C8-B8F1-794F-B751-7613B2E5FADD}" srcOrd="1" destOrd="0" presId="urn:microsoft.com/office/officeart/2005/8/layout/default"/>
    <dgm:cxn modelId="{5775AC8D-DA9C-7C47-A4FD-7882E11F2061}" type="presParOf" srcId="{C486F10E-DA64-1349-88E4-E9CF88A8C03A}" destId="{56B2E9B3-4CEC-8647-9FC8-F65567CE55F4}" srcOrd="2" destOrd="0" presId="urn:microsoft.com/office/officeart/2005/8/layout/default"/>
    <dgm:cxn modelId="{B55E29C2-3542-0443-81F2-239B489D94ED}" type="presParOf" srcId="{C486F10E-DA64-1349-88E4-E9CF88A8C03A}" destId="{676B22AD-79B4-9A45-AF84-7DB3779A3DEE}" srcOrd="3" destOrd="0" presId="urn:microsoft.com/office/officeart/2005/8/layout/default"/>
    <dgm:cxn modelId="{CFEBFCF4-3518-2B45-B18C-F31F62E3E3D6}" type="presParOf" srcId="{C486F10E-DA64-1349-88E4-E9CF88A8C03A}" destId="{28F0E369-598E-A143-9D84-2CA38D11D03B}" srcOrd="4" destOrd="0" presId="urn:microsoft.com/office/officeart/2005/8/layout/default"/>
    <dgm:cxn modelId="{8F1FC86E-9AEB-EE45-B6FE-B51666A13D5A}" type="presParOf" srcId="{C486F10E-DA64-1349-88E4-E9CF88A8C03A}" destId="{B2629FB3-886D-9D43-953C-27E11DE44C82}" srcOrd="5" destOrd="0" presId="urn:microsoft.com/office/officeart/2005/8/layout/default"/>
    <dgm:cxn modelId="{98671B22-FCB8-F748-80FC-1E2868400282}" type="presParOf" srcId="{C486F10E-DA64-1349-88E4-E9CF88A8C03A}" destId="{96D1118D-E356-4B4E-BF0B-3FA6A7D551F9}" srcOrd="6" destOrd="0" presId="urn:microsoft.com/office/officeart/2005/8/layout/default"/>
    <dgm:cxn modelId="{381243B3-0C3A-794F-AFBC-F871243DD8AC}" type="presParOf" srcId="{C486F10E-DA64-1349-88E4-E9CF88A8C03A}" destId="{1321E38E-6DD3-BD4E-93ED-871A815C3199}" srcOrd="7" destOrd="0" presId="urn:microsoft.com/office/officeart/2005/8/layout/default"/>
    <dgm:cxn modelId="{9693D999-DBFE-AF4F-8EA8-FCBA5587CDDD}" type="presParOf" srcId="{C486F10E-DA64-1349-88E4-E9CF88A8C03A}" destId="{F92DEEFC-67F6-504E-880B-56CD49D8A1B4}" srcOrd="8" destOrd="0" presId="urn:microsoft.com/office/officeart/2005/8/layout/default"/>
    <dgm:cxn modelId="{B8AA0800-FE2C-5F46-9F45-A83654A1C7BD}" type="presParOf" srcId="{C486F10E-DA64-1349-88E4-E9CF88A8C03A}" destId="{141537DC-53B7-8948-9014-E46D08442B9F}" srcOrd="9" destOrd="0" presId="urn:microsoft.com/office/officeart/2005/8/layout/default"/>
    <dgm:cxn modelId="{73DDC4B5-5937-2747-9766-19F3CDBA64C2}" type="presParOf" srcId="{C486F10E-DA64-1349-88E4-E9CF88A8C03A}" destId="{880B47B6-7233-764F-8FEE-E31D6E3B6363}" srcOrd="10" destOrd="0" presId="urn:microsoft.com/office/officeart/2005/8/layout/default"/>
    <dgm:cxn modelId="{839E5D7F-8F71-9F47-8145-BC747724AF2B}" type="presParOf" srcId="{C486F10E-DA64-1349-88E4-E9CF88A8C03A}" destId="{B57E6088-86AA-9142-9CFB-2F2C41AE91CB}" srcOrd="11" destOrd="0" presId="urn:microsoft.com/office/officeart/2005/8/layout/default"/>
    <dgm:cxn modelId="{C42F4461-EDFA-734A-B4B6-91B402A2E2EE}" type="presParOf" srcId="{C486F10E-DA64-1349-88E4-E9CF88A8C03A}" destId="{F83C08D1-6553-8940-AFBA-9C7BFBDF03B5}" srcOrd="12" destOrd="0" presId="urn:microsoft.com/office/officeart/2005/8/layout/default"/>
    <dgm:cxn modelId="{17863389-CDDC-394A-875F-F66003E34287}" type="presParOf" srcId="{C486F10E-DA64-1349-88E4-E9CF88A8C03A}" destId="{2CA94F47-0389-9B44-8A9E-AA92057A0F9B}" srcOrd="13" destOrd="0" presId="urn:microsoft.com/office/officeart/2005/8/layout/default"/>
    <dgm:cxn modelId="{ABBF8518-6595-9A45-884F-7B9FA4ECBFFD}" type="presParOf" srcId="{C486F10E-DA64-1349-88E4-E9CF88A8C03A}" destId="{3125AF3F-7C7F-414C-A531-3E2AE08758A8}" srcOrd="14" destOrd="0" presId="urn:microsoft.com/office/officeart/2005/8/layout/default"/>
    <dgm:cxn modelId="{75EC96B4-BDBB-7D46-8339-C10F0B72491A}" type="presParOf" srcId="{C486F10E-DA64-1349-88E4-E9CF88A8C03A}" destId="{C113FF94-AF6B-C94C-81D4-661A15DCBE80}" srcOrd="15" destOrd="0" presId="urn:microsoft.com/office/officeart/2005/8/layout/default"/>
    <dgm:cxn modelId="{288CAEB3-07D2-5544-975B-F6DB8359D9DC}" type="presParOf" srcId="{C486F10E-DA64-1349-88E4-E9CF88A8C03A}" destId="{C37F886E-04E4-9545-B28E-4369D736781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BDAC4-39AD-7D4C-B902-6C2232D28D7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0A78CB20-15EA-1444-BBBC-81E9EA97CD4C}">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dirty="0">
              <a:solidFill>
                <a:srgbClr val="4F81BD"/>
              </a:solidFill>
            </a:rPr>
            <a:t>Phase in the effect of funding change</a:t>
          </a:r>
        </a:p>
      </dgm:t>
    </dgm:pt>
    <dgm:pt modelId="{DCAA68C4-9C4F-2249-AFE2-2B0048714CF5}" type="parTrans" cxnId="{DF078277-3CED-0446-AB34-8425EB1B740E}">
      <dgm:prSet/>
      <dgm:spPr/>
      <dgm:t>
        <a:bodyPr/>
        <a:lstStyle/>
        <a:p>
          <a:endParaRPr lang="en-US"/>
        </a:p>
      </dgm:t>
    </dgm:pt>
    <dgm:pt modelId="{5BB3FCCF-FAAE-B947-8362-3A4EF6D88F8D}" type="sibTrans" cxnId="{DF078277-3CED-0446-AB34-8425EB1B740E}">
      <dgm:prSet/>
      <dgm:spPr/>
      <dgm:t>
        <a:bodyPr/>
        <a:lstStyle/>
        <a:p>
          <a:endParaRPr lang="en-US"/>
        </a:p>
      </dgm:t>
    </dgm:pt>
    <dgm:pt modelId="{54BDCF56-5D30-0942-B3FD-6092455E332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solidFill>
                <a:schemeClr val="tx2"/>
              </a:solidFill>
            </a:rPr>
            <a:t>Continuously improve data</a:t>
          </a:r>
        </a:p>
      </dgm:t>
    </dgm:pt>
    <dgm:pt modelId="{3F52160F-8D66-7743-8386-A53CE86813CF}" type="parTrans" cxnId="{58EF1F97-12E8-9B44-A6CA-B401B1FB8E08}">
      <dgm:prSet/>
      <dgm:spPr/>
      <dgm:t>
        <a:bodyPr/>
        <a:lstStyle/>
        <a:p>
          <a:endParaRPr lang="en-US"/>
        </a:p>
      </dgm:t>
    </dgm:pt>
    <dgm:pt modelId="{956EE2F9-D1C5-9346-8669-A4BD71E744E4}" type="sibTrans" cxnId="{58EF1F97-12E8-9B44-A6CA-B401B1FB8E08}">
      <dgm:prSet/>
      <dgm:spPr/>
      <dgm:t>
        <a:bodyPr/>
        <a:lstStyle/>
        <a:p>
          <a:endParaRPr lang="en-US"/>
        </a:p>
      </dgm:t>
    </dgm:pt>
    <dgm:pt modelId="{8A0244D9-FE26-334C-8976-A7843358B273}">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dirty="0">
              <a:solidFill>
                <a:schemeClr val="accent2"/>
              </a:solidFill>
            </a:rPr>
            <a:t>Evaluate &amp; Adjust </a:t>
          </a:r>
        </a:p>
      </dgm:t>
    </dgm:pt>
    <dgm:pt modelId="{1103D73D-9B84-6941-A17B-F8482D87A7FF}" type="parTrans" cxnId="{5DD9128B-1D0E-FD42-B995-7121DC1357F6}">
      <dgm:prSet/>
      <dgm:spPr/>
      <dgm:t>
        <a:bodyPr/>
        <a:lstStyle/>
        <a:p>
          <a:endParaRPr lang="en-US"/>
        </a:p>
      </dgm:t>
    </dgm:pt>
    <dgm:pt modelId="{C7FDC38D-40DB-9644-A598-846D09CF3E48}" type="sibTrans" cxnId="{5DD9128B-1D0E-FD42-B995-7121DC1357F6}">
      <dgm:prSet/>
      <dgm:spPr/>
      <dgm:t>
        <a:bodyPr/>
        <a:lstStyle/>
        <a:p>
          <a:endParaRPr lang="en-US"/>
        </a:p>
      </dgm:t>
    </dgm:pt>
    <dgm:pt modelId="{C8277FF1-F381-5F4D-992C-5476B83F90F4}" type="pres">
      <dgm:prSet presAssocID="{968BDAC4-39AD-7D4C-B902-6C2232D28D7C}" presName="diagram" presStyleCnt="0">
        <dgm:presLayoutVars>
          <dgm:dir/>
          <dgm:resizeHandles val="exact"/>
        </dgm:presLayoutVars>
      </dgm:prSet>
      <dgm:spPr/>
      <dgm:t>
        <a:bodyPr/>
        <a:lstStyle/>
        <a:p>
          <a:endParaRPr lang="en-US"/>
        </a:p>
      </dgm:t>
    </dgm:pt>
    <dgm:pt modelId="{CBA7EED8-2870-D546-B18A-AA2A8B9EB553}" type="pres">
      <dgm:prSet presAssocID="{0A78CB20-15EA-1444-BBBC-81E9EA97CD4C}" presName="node" presStyleLbl="node1" presStyleIdx="0" presStyleCnt="3">
        <dgm:presLayoutVars>
          <dgm:bulletEnabled val="1"/>
        </dgm:presLayoutVars>
      </dgm:prSet>
      <dgm:spPr/>
      <dgm:t>
        <a:bodyPr/>
        <a:lstStyle/>
        <a:p>
          <a:endParaRPr lang="en-US"/>
        </a:p>
      </dgm:t>
    </dgm:pt>
    <dgm:pt modelId="{2C68F49E-83E6-7B4C-B4A0-1762CB9FF40D}" type="pres">
      <dgm:prSet presAssocID="{5BB3FCCF-FAAE-B947-8362-3A4EF6D88F8D}" presName="sibTrans" presStyleCnt="0"/>
      <dgm:spPr/>
    </dgm:pt>
    <dgm:pt modelId="{63FE8005-87E2-7147-8ACD-A89045914CA6}" type="pres">
      <dgm:prSet presAssocID="{54BDCF56-5D30-0942-B3FD-6092455E3329}" presName="node" presStyleLbl="node1" presStyleIdx="1" presStyleCnt="3">
        <dgm:presLayoutVars>
          <dgm:bulletEnabled val="1"/>
        </dgm:presLayoutVars>
      </dgm:prSet>
      <dgm:spPr/>
      <dgm:t>
        <a:bodyPr/>
        <a:lstStyle/>
        <a:p>
          <a:endParaRPr lang="en-US"/>
        </a:p>
      </dgm:t>
    </dgm:pt>
    <dgm:pt modelId="{C715E6BC-01C0-EE42-B911-48810F7AAB2F}" type="pres">
      <dgm:prSet presAssocID="{956EE2F9-D1C5-9346-8669-A4BD71E744E4}" presName="sibTrans" presStyleCnt="0"/>
      <dgm:spPr/>
    </dgm:pt>
    <dgm:pt modelId="{512BFFA2-8D8F-1C40-A994-B68773D53A18}" type="pres">
      <dgm:prSet presAssocID="{8A0244D9-FE26-334C-8976-A7843358B273}" presName="node" presStyleLbl="node1" presStyleIdx="2" presStyleCnt="3">
        <dgm:presLayoutVars>
          <dgm:bulletEnabled val="1"/>
        </dgm:presLayoutVars>
      </dgm:prSet>
      <dgm:spPr/>
      <dgm:t>
        <a:bodyPr/>
        <a:lstStyle/>
        <a:p>
          <a:endParaRPr lang="en-US"/>
        </a:p>
      </dgm:t>
    </dgm:pt>
  </dgm:ptLst>
  <dgm:cxnLst>
    <dgm:cxn modelId="{A658717D-F814-0644-9342-D097FCEFDB15}" type="presOf" srcId="{54BDCF56-5D30-0942-B3FD-6092455E3329}" destId="{63FE8005-87E2-7147-8ACD-A89045914CA6}" srcOrd="0" destOrd="0" presId="urn:microsoft.com/office/officeart/2005/8/layout/default"/>
    <dgm:cxn modelId="{B80F0A06-8B99-544B-ADBF-E708AA276507}" type="presOf" srcId="{968BDAC4-39AD-7D4C-B902-6C2232D28D7C}" destId="{C8277FF1-F381-5F4D-992C-5476B83F90F4}" srcOrd="0" destOrd="0" presId="urn:microsoft.com/office/officeart/2005/8/layout/default"/>
    <dgm:cxn modelId="{DF078277-3CED-0446-AB34-8425EB1B740E}" srcId="{968BDAC4-39AD-7D4C-B902-6C2232D28D7C}" destId="{0A78CB20-15EA-1444-BBBC-81E9EA97CD4C}" srcOrd="0" destOrd="0" parTransId="{DCAA68C4-9C4F-2249-AFE2-2B0048714CF5}" sibTransId="{5BB3FCCF-FAAE-B947-8362-3A4EF6D88F8D}"/>
    <dgm:cxn modelId="{58EF1F97-12E8-9B44-A6CA-B401B1FB8E08}" srcId="{968BDAC4-39AD-7D4C-B902-6C2232D28D7C}" destId="{54BDCF56-5D30-0942-B3FD-6092455E3329}" srcOrd="1" destOrd="0" parTransId="{3F52160F-8D66-7743-8386-A53CE86813CF}" sibTransId="{956EE2F9-D1C5-9346-8669-A4BD71E744E4}"/>
    <dgm:cxn modelId="{CC5B8DA7-3445-F64D-9CF3-E1CC24CC3A07}" type="presOf" srcId="{0A78CB20-15EA-1444-BBBC-81E9EA97CD4C}" destId="{CBA7EED8-2870-D546-B18A-AA2A8B9EB553}" srcOrd="0" destOrd="0" presId="urn:microsoft.com/office/officeart/2005/8/layout/default"/>
    <dgm:cxn modelId="{7AF0703F-6FC9-3246-B565-67003BCAE8E4}" type="presOf" srcId="{8A0244D9-FE26-334C-8976-A7843358B273}" destId="{512BFFA2-8D8F-1C40-A994-B68773D53A18}" srcOrd="0" destOrd="0" presId="urn:microsoft.com/office/officeart/2005/8/layout/default"/>
    <dgm:cxn modelId="{5DD9128B-1D0E-FD42-B995-7121DC1357F6}" srcId="{968BDAC4-39AD-7D4C-B902-6C2232D28D7C}" destId="{8A0244D9-FE26-334C-8976-A7843358B273}" srcOrd="2" destOrd="0" parTransId="{1103D73D-9B84-6941-A17B-F8482D87A7FF}" sibTransId="{C7FDC38D-40DB-9644-A598-846D09CF3E48}"/>
    <dgm:cxn modelId="{64598327-3BB3-D84D-8B08-0AD66E79FABD}" type="presParOf" srcId="{C8277FF1-F381-5F4D-992C-5476B83F90F4}" destId="{CBA7EED8-2870-D546-B18A-AA2A8B9EB553}" srcOrd="0" destOrd="0" presId="urn:microsoft.com/office/officeart/2005/8/layout/default"/>
    <dgm:cxn modelId="{8C5A3A42-AC80-F541-84A2-41D313843670}" type="presParOf" srcId="{C8277FF1-F381-5F4D-992C-5476B83F90F4}" destId="{2C68F49E-83E6-7B4C-B4A0-1762CB9FF40D}" srcOrd="1" destOrd="0" presId="urn:microsoft.com/office/officeart/2005/8/layout/default"/>
    <dgm:cxn modelId="{118ECE04-7170-0D47-8635-A46CCB77743F}" type="presParOf" srcId="{C8277FF1-F381-5F4D-992C-5476B83F90F4}" destId="{63FE8005-87E2-7147-8ACD-A89045914CA6}" srcOrd="2" destOrd="0" presId="urn:microsoft.com/office/officeart/2005/8/layout/default"/>
    <dgm:cxn modelId="{8DDF186C-8D58-4742-91BF-D8B5A017174D}" type="presParOf" srcId="{C8277FF1-F381-5F4D-992C-5476B83F90F4}" destId="{C715E6BC-01C0-EE42-B911-48810F7AAB2F}" srcOrd="3" destOrd="0" presId="urn:microsoft.com/office/officeart/2005/8/layout/default"/>
    <dgm:cxn modelId="{3E036EB7-A30C-D441-A7AB-1483B2B05EE6}" type="presParOf" srcId="{C8277FF1-F381-5F4D-992C-5476B83F90F4}" destId="{512BFFA2-8D8F-1C40-A994-B68773D53A1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5A88C-AED3-764A-A9E1-CD2DDF4F3D05}"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9CEFBCCA-73AA-9C43-BCA9-64A5000B60D1}">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a:t>TYPE I</a:t>
          </a:r>
        </a:p>
      </dgm:t>
    </dgm:pt>
    <dgm:pt modelId="{810149C9-E4C9-8E44-8BC2-9555ECD84545}" type="parTrans" cxnId="{EEF12FA5-65F1-A04D-AF3C-50028FE6AAC2}">
      <dgm:prSet/>
      <dgm:spPr/>
      <dgm:t>
        <a:bodyPr/>
        <a:lstStyle/>
        <a:p>
          <a:endParaRPr lang="en-US"/>
        </a:p>
      </dgm:t>
    </dgm:pt>
    <dgm:pt modelId="{A534F54E-49B6-3048-B0DE-1FF4387F6D95}" type="sibTrans" cxnId="{EEF12FA5-65F1-A04D-AF3C-50028FE6AAC2}">
      <dgm:prSet/>
      <dgm:spPr/>
      <dgm:t>
        <a:bodyPr/>
        <a:lstStyle/>
        <a:p>
          <a:endParaRPr lang="en-US"/>
        </a:p>
      </dgm:t>
    </dgm:pt>
    <dgm:pt modelId="{2C3A90BF-55E7-D946-8DD1-D29BE6FE69F8}">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No attainment/completion goal </a:t>
          </a:r>
        </a:p>
      </dgm:t>
    </dgm:pt>
    <dgm:pt modelId="{33F9D94E-4CFD-804E-9295-5487BD057313}" type="parTrans" cxnId="{581FD8CA-70AE-2B43-BBDA-C208248FBFC0}">
      <dgm:prSet/>
      <dgm:spPr/>
      <dgm:t>
        <a:bodyPr/>
        <a:lstStyle/>
        <a:p>
          <a:endParaRPr lang="en-US"/>
        </a:p>
      </dgm:t>
    </dgm:pt>
    <dgm:pt modelId="{B0DBEF69-9CE7-E14A-AB11-F08E999ECE5B}" type="sibTrans" cxnId="{581FD8CA-70AE-2B43-BBDA-C208248FBFC0}">
      <dgm:prSet/>
      <dgm:spPr/>
      <dgm:t>
        <a:bodyPr/>
        <a:lstStyle/>
        <a:p>
          <a:endParaRPr lang="en-US"/>
        </a:p>
      </dgm:t>
    </dgm:pt>
    <dgm:pt modelId="{53E5C210-6D83-944E-A9FA-1E0A22F27BE4}">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a:t>TYPE II</a:t>
          </a:r>
        </a:p>
      </dgm:t>
    </dgm:pt>
    <dgm:pt modelId="{A7D29BE4-10D6-6740-B8F2-48A8B6A0B0D4}" type="parTrans" cxnId="{B69176B4-9600-E140-98C9-E8CB52B8382A}">
      <dgm:prSet/>
      <dgm:spPr/>
      <dgm:t>
        <a:bodyPr/>
        <a:lstStyle/>
        <a:p>
          <a:endParaRPr lang="en-US"/>
        </a:p>
      </dgm:t>
    </dgm:pt>
    <dgm:pt modelId="{0946BAC2-07F1-2141-90D3-30D07D753155}" type="sibTrans" cxnId="{B69176B4-9600-E140-98C9-E8CB52B8382A}">
      <dgm:prSet/>
      <dgm:spPr/>
      <dgm:t>
        <a:bodyPr/>
        <a:lstStyle/>
        <a:p>
          <a:endParaRPr lang="en-US"/>
        </a:p>
      </dgm:t>
    </dgm:pt>
    <dgm:pt modelId="{5E4C6D95-2144-F14B-BEE6-9CE2ED7DAF11}">
      <dgm:prSet phldrT="[Tex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Completion or attainment goal in place</a:t>
          </a:r>
        </a:p>
      </dgm:t>
    </dgm:pt>
    <dgm:pt modelId="{5D325BC5-3A43-F049-97E5-664EA57C01A4}" type="parTrans" cxnId="{A9B13C1F-F527-6D4B-9DA1-7CDA32FCAB3D}">
      <dgm:prSet/>
      <dgm:spPr/>
      <dgm:t>
        <a:bodyPr/>
        <a:lstStyle/>
        <a:p>
          <a:endParaRPr lang="en-US"/>
        </a:p>
      </dgm:t>
    </dgm:pt>
    <dgm:pt modelId="{C923274D-A1CE-B84B-A750-B141A63657B7}" type="sibTrans" cxnId="{A9B13C1F-F527-6D4B-9DA1-7CDA32FCAB3D}">
      <dgm:prSet/>
      <dgm:spPr/>
      <dgm:t>
        <a:bodyPr/>
        <a:lstStyle/>
        <a:p>
          <a:endParaRPr lang="en-US"/>
        </a:p>
      </dgm:t>
    </dgm:pt>
    <dgm:pt modelId="{079046E5-3A8A-344D-8A18-697CF11AF690}">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a:t>TYPE III</a:t>
          </a:r>
        </a:p>
      </dgm:t>
    </dgm:pt>
    <dgm:pt modelId="{C58D8E78-344B-4D4B-96AD-38A5EAE76952}" type="parTrans" cxnId="{E519CCE7-3228-7E43-9868-503BE73D23AB}">
      <dgm:prSet/>
      <dgm:spPr/>
      <dgm:t>
        <a:bodyPr/>
        <a:lstStyle/>
        <a:p>
          <a:endParaRPr lang="en-US"/>
        </a:p>
      </dgm:t>
    </dgm:pt>
    <dgm:pt modelId="{1E617D5F-46A9-CC4E-9A08-14F6BC198C16}" type="sibTrans" cxnId="{E519CCE7-3228-7E43-9868-503BE73D23AB}">
      <dgm:prSet/>
      <dgm:spPr/>
      <dgm:t>
        <a:bodyPr/>
        <a:lstStyle/>
        <a:p>
          <a:endParaRPr lang="en-US"/>
        </a:p>
      </dgm:t>
    </dgm:pt>
    <dgm:pt modelId="{FE1DE2C4-27D3-EF4F-9D6A-7A8C371BB927}">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Completion or attainment goal in place</a:t>
          </a:r>
        </a:p>
      </dgm:t>
    </dgm:pt>
    <dgm:pt modelId="{A144A0BE-3BA3-5C49-95BC-0A5BCF685C05}" type="parTrans" cxnId="{993F74E8-4310-B84B-A62F-085F4E93D9A7}">
      <dgm:prSet/>
      <dgm:spPr/>
      <dgm:t>
        <a:bodyPr/>
        <a:lstStyle/>
        <a:p>
          <a:endParaRPr lang="en-US"/>
        </a:p>
      </dgm:t>
    </dgm:pt>
    <dgm:pt modelId="{CC21225C-45D7-F741-9B21-0D85738FC672}" type="sibTrans" cxnId="{993F74E8-4310-B84B-A62F-085F4E93D9A7}">
      <dgm:prSet/>
      <dgm:spPr/>
      <dgm:t>
        <a:bodyPr/>
        <a:lstStyle/>
        <a:p>
          <a:endParaRPr lang="en-US"/>
        </a:p>
      </dgm:t>
    </dgm:pt>
    <dgm:pt modelId="{32FA55E0-1947-B74D-AA77-393DCCD04CF7}">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a:t>TYPE IV</a:t>
          </a:r>
        </a:p>
      </dgm:t>
    </dgm:pt>
    <dgm:pt modelId="{B254C89D-44A0-5845-BF74-10E31405EB15}" type="parTrans" cxnId="{D0D071B1-62E7-9342-B137-4E1CA6C5480D}">
      <dgm:prSet/>
      <dgm:spPr/>
      <dgm:t>
        <a:bodyPr/>
        <a:lstStyle/>
        <a:p>
          <a:endParaRPr lang="en-US"/>
        </a:p>
      </dgm:t>
    </dgm:pt>
    <dgm:pt modelId="{7FEAB41C-A445-194B-8C08-D5095EC10B7F}" type="sibTrans" cxnId="{D0D071B1-62E7-9342-B137-4E1CA6C5480D}">
      <dgm:prSet/>
      <dgm:spPr/>
      <dgm:t>
        <a:bodyPr/>
        <a:lstStyle/>
        <a:p>
          <a:endParaRPr lang="en-US"/>
        </a:p>
      </dgm:t>
    </dgm:pt>
    <dgm:pt modelId="{0913B68B-7C87-1C4D-B763-81F13B68E9EB}">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New-money only</a:t>
          </a:r>
        </a:p>
      </dgm:t>
    </dgm:pt>
    <dgm:pt modelId="{438F5C62-659A-034A-9AAA-B9E473295CED}" type="parTrans" cxnId="{D3E12EBE-71E4-1049-9FF5-1E0636499F25}">
      <dgm:prSet/>
      <dgm:spPr/>
      <dgm:t>
        <a:bodyPr/>
        <a:lstStyle/>
        <a:p>
          <a:endParaRPr lang="en-US"/>
        </a:p>
      </dgm:t>
    </dgm:pt>
    <dgm:pt modelId="{B8749DE7-1921-0946-831E-CA34EED45B22}" type="sibTrans" cxnId="{D3E12EBE-71E4-1049-9FF5-1E0636499F25}">
      <dgm:prSet/>
      <dgm:spPr/>
      <dgm:t>
        <a:bodyPr/>
        <a:lstStyle/>
        <a:p>
          <a:endParaRPr lang="en-US"/>
        </a:p>
      </dgm:t>
    </dgm:pt>
    <dgm:pt modelId="{F1FC84D2-0D63-1144-ADC1-3EA46931763D}">
      <dgm:prSet phldrT="[Text]">
        <dgm:style>
          <a:lnRef idx="2">
            <a:schemeClr val="accent6"/>
          </a:lnRef>
          <a:fillRef idx="1">
            <a:schemeClr val="lt1"/>
          </a:fillRef>
          <a:effectRef idx="0">
            <a:schemeClr val="accent6"/>
          </a:effectRef>
          <a:fontRef idx="minor">
            <a:schemeClr val="dk1"/>
          </a:fontRef>
        </dgm:style>
      </dgm:prSet>
      <dgm:spPr/>
      <dgm:t>
        <a:bodyPr/>
        <a:lstStyle/>
        <a:p>
          <a:endParaRPr lang="en-US" dirty="0"/>
        </a:p>
      </dgm:t>
    </dgm:pt>
    <dgm:pt modelId="{1FDABFBD-67BF-8240-BD75-E4A5C09538D8}" type="parTrans" cxnId="{AA53DCA3-5B1E-B840-949E-9AE4B2611F5A}">
      <dgm:prSet/>
      <dgm:spPr/>
      <dgm:t>
        <a:bodyPr/>
        <a:lstStyle/>
        <a:p>
          <a:endParaRPr lang="en-US"/>
        </a:p>
      </dgm:t>
    </dgm:pt>
    <dgm:pt modelId="{F55371C8-AC01-CF47-8370-6F962E943BB2}" type="sibTrans" cxnId="{AA53DCA3-5B1E-B840-949E-9AE4B2611F5A}">
      <dgm:prSet/>
      <dgm:spPr/>
      <dgm:t>
        <a:bodyPr/>
        <a:lstStyle/>
        <a:p>
          <a:endParaRPr lang="en-US"/>
        </a:p>
      </dgm:t>
    </dgm:pt>
    <dgm:pt modelId="{E42B1AA4-427A-2242-AA61-7BAB754157BB}">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Degree completion not included</a:t>
          </a:r>
        </a:p>
      </dgm:t>
    </dgm:pt>
    <dgm:pt modelId="{6FBCA3B0-3765-EE4E-A28C-EC1F9416BC71}" type="parTrans" cxnId="{DC2E189C-1AEF-4E46-ACE6-A1D481D3FAEC}">
      <dgm:prSet/>
      <dgm:spPr/>
      <dgm:t>
        <a:bodyPr/>
        <a:lstStyle/>
        <a:p>
          <a:endParaRPr lang="en-US"/>
        </a:p>
      </dgm:t>
    </dgm:pt>
    <dgm:pt modelId="{EF692122-D996-3C4B-B349-5F51323CBCD0}" type="sibTrans" cxnId="{DC2E189C-1AEF-4E46-ACE6-A1D481D3FAEC}">
      <dgm:prSet/>
      <dgm:spPr/>
      <dgm:t>
        <a:bodyPr/>
        <a:lstStyle/>
        <a:p>
          <a:endParaRPr lang="en-US"/>
        </a:p>
      </dgm:t>
    </dgm:pt>
    <dgm:pt modelId="{2913B322-55D3-F540-A541-07338195989A}">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Underrepresented student success not reflected</a:t>
          </a:r>
        </a:p>
      </dgm:t>
    </dgm:pt>
    <dgm:pt modelId="{DCC33B0B-DA5B-364C-B4BB-B1A99A33CB54}" type="parTrans" cxnId="{C0AFAE84-5746-B048-9EBB-983E3F0950E0}">
      <dgm:prSet/>
      <dgm:spPr/>
      <dgm:t>
        <a:bodyPr/>
        <a:lstStyle/>
        <a:p>
          <a:endParaRPr lang="en-US"/>
        </a:p>
      </dgm:t>
    </dgm:pt>
    <dgm:pt modelId="{F7D3F411-6551-F540-A9B8-959CC5F26950}" type="sibTrans" cxnId="{C0AFAE84-5746-B048-9EBB-983E3F0950E0}">
      <dgm:prSet/>
      <dgm:spPr/>
      <dgm:t>
        <a:bodyPr/>
        <a:lstStyle/>
        <a:p>
          <a:endParaRPr lang="en-US"/>
        </a:p>
      </dgm:t>
    </dgm:pt>
    <dgm:pt modelId="{05FD580B-9A71-7944-BF80-330E697EAB4B}">
      <dgm:prSet phldrT="[Tex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Recurring dollars/base funding at least portion of funding source</a:t>
          </a:r>
        </a:p>
      </dgm:t>
    </dgm:pt>
    <dgm:pt modelId="{1679C30C-9F08-9445-B6B5-A416A971CDFF}" type="parTrans" cxnId="{CA6C8E7A-0693-EA48-9260-F5B2E2EFDF1A}">
      <dgm:prSet/>
      <dgm:spPr/>
      <dgm:t>
        <a:bodyPr/>
        <a:lstStyle/>
        <a:p>
          <a:endParaRPr lang="en-US"/>
        </a:p>
      </dgm:t>
    </dgm:pt>
    <dgm:pt modelId="{68E86322-A776-864E-BD17-3764FEDBD28E}" type="sibTrans" cxnId="{CA6C8E7A-0693-EA48-9260-F5B2E2EFDF1A}">
      <dgm:prSet/>
      <dgm:spPr/>
      <dgm:t>
        <a:bodyPr/>
        <a:lstStyle/>
        <a:p>
          <a:endParaRPr lang="en-US"/>
        </a:p>
      </dgm:t>
    </dgm:pt>
    <dgm:pt modelId="{6A8A1AF4-DF3E-044D-AEB7-563EA5861A82}">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Does not include all institutions</a:t>
          </a:r>
        </a:p>
      </dgm:t>
    </dgm:pt>
    <dgm:pt modelId="{D1861B59-7377-F44E-A9C4-4F4F9C4D050F}" type="parTrans" cxnId="{A1E07E1B-6BF7-2C40-9960-ECF2D0024912}">
      <dgm:prSet/>
      <dgm:spPr/>
      <dgm:t>
        <a:bodyPr/>
        <a:lstStyle/>
        <a:p>
          <a:endParaRPr lang="en-US"/>
        </a:p>
      </dgm:t>
    </dgm:pt>
    <dgm:pt modelId="{85473CE1-2804-5141-8AA4-4C32F947EAC0}" type="sibTrans" cxnId="{A1E07E1B-6BF7-2C40-9960-ECF2D0024912}">
      <dgm:prSet/>
      <dgm:spPr/>
      <dgm:t>
        <a:bodyPr/>
        <a:lstStyle/>
        <a:p>
          <a:endParaRPr lang="en-US"/>
        </a:p>
      </dgm:t>
    </dgm:pt>
    <dgm:pt modelId="{1B5FD22C-B962-CF41-967A-FB5EA2798AA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Does not include all institutions</a:t>
          </a:r>
        </a:p>
      </dgm:t>
    </dgm:pt>
    <dgm:pt modelId="{90FFC262-F44C-2A4E-8FB4-5D7491CB1005}" type="parTrans" cxnId="{2083CC56-18AC-294D-A7B1-CD0F7726A67A}">
      <dgm:prSet/>
      <dgm:spPr/>
      <dgm:t>
        <a:bodyPr/>
        <a:lstStyle/>
        <a:p>
          <a:endParaRPr lang="en-US"/>
        </a:p>
      </dgm:t>
    </dgm:pt>
    <dgm:pt modelId="{2C249E9B-C884-8346-B3C7-CFA75B3B971F}" type="sibTrans" cxnId="{2083CC56-18AC-294D-A7B1-CD0F7726A67A}">
      <dgm:prSet/>
      <dgm:spPr/>
      <dgm:t>
        <a:bodyPr/>
        <a:lstStyle/>
        <a:p>
          <a:endParaRPr lang="en-US"/>
        </a:p>
      </dgm:t>
    </dgm:pt>
    <dgm:pt modelId="{C75E85F6-52C8-CC4F-B6E7-0DEA96510C89}">
      <dgm:prSet phldrT="[Tex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Degree completion included</a:t>
          </a:r>
        </a:p>
      </dgm:t>
    </dgm:pt>
    <dgm:pt modelId="{F780CD01-148A-E648-8461-46BBCAE3502C}" type="parTrans" cxnId="{F1B3896F-8212-404F-AECF-BE1993D55574}">
      <dgm:prSet/>
      <dgm:spPr/>
      <dgm:t>
        <a:bodyPr/>
        <a:lstStyle/>
        <a:p>
          <a:endParaRPr lang="en-US"/>
        </a:p>
      </dgm:t>
    </dgm:pt>
    <dgm:pt modelId="{FFEAB7A6-453C-AA4C-873B-2B2C204DEE3E}" type="sibTrans" cxnId="{F1B3896F-8212-404F-AECF-BE1993D55574}">
      <dgm:prSet/>
      <dgm:spPr/>
      <dgm:t>
        <a:bodyPr/>
        <a:lstStyle/>
        <a:p>
          <a:endParaRPr lang="en-US"/>
        </a:p>
      </dgm:t>
    </dgm:pt>
    <dgm:pt modelId="{27729BBC-D324-F24A-BF0A-8E39A0CE05C7}">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Underrepresented students may be prioritized</a:t>
          </a:r>
        </a:p>
      </dgm:t>
    </dgm:pt>
    <dgm:pt modelId="{D204DD11-CED6-D242-B3AB-80E32DD42C50}" type="parTrans" cxnId="{B456C329-2539-5A4D-B345-7CA073D9983A}">
      <dgm:prSet/>
      <dgm:spPr/>
      <dgm:t>
        <a:bodyPr/>
        <a:lstStyle/>
        <a:p>
          <a:endParaRPr lang="en-US"/>
        </a:p>
      </dgm:t>
    </dgm:pt>
    <dgm:pt modelId="{BFC56B15-E0FF-B349-B043-303F4B7F4222}" type="sibTrans" cxnId="{B456C329-2539-5A4D-B345-7CA073D9983A}">
      <dgm:prSet/>
      <dgm:spPr/>
      <dgm:t>
        <a:bodyPr/>
        <a:lstStyle/>
        <a:p>
          <a:endParaRPr lang="en-US"/>
        </a:p>
      </dgm:t>
    </dgm:pt>
    <dgm:pt modelId="{22553C62-D3C4-7049-9A9C-C2D427DBF1B1}">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Part of general allocation</a:t>
          </a:r>
        </a:p>
      </dgm:t>
    </dgm:pt>
    <dgm:pt modelId="{00740E07-7C50-2645-BCA3-3CBB463C31E3}" type="parTrans" cxnId="{B101641F-81DD-AD47-AB1A-4B1B096A7A7A}">
      <dgm:prSet/>
      <dgm:spPr/>
      <dgm:t>
        <a:bodyPr/>
        <a:lstStyle/>
        <a:p>
          <a:endParaRPr lang="en-US"/>
        </a:p>
      </dgm:t>
    </dgm:pt>
    <dgm:pt modelId="{46393E9F-41CF-954C-9B39-C6AE23B7E597}" type="sibTrans" cxnId="{B101641F-81DD-AD47-AB1A-4B1B096A7A7A}">
      <dgm:prSet/>
      <dgm:spPr/>
      <dgm:t>
        <a:bodyPr/>
        <a:lstStyle/>
        <a:p>
          <a:endParaRPr lang="en-US"/>
        </a:p>
      </dgm:t>
    </dgm:pt>
    <dgm:pt modelId="{40FF9413-9E49-DE48-8CC8-189CEDA87FAA}">
      <dgm:prSet phldrT="[Text]">
        <dgm:style>
          <a:lnRef idx="2">
            <a:schemeClr val="accent6"/>
          </a:lnRef>
          <a:fillRef idx="1">
            <a:schemeClr val="lt1"/>
          </a:fillRef>
          <a:effectRef idx="0">
            <a:schemeClr val="accent6"/>
          </a:effectRef>
          <a:fontRef idx="minor">
            <a:schemeClr val="dk1"/>
          </a:fontRef>
        </dgm:style>
      </dgm:prSet>
      <dgm:spPr/>
      <dgm:t>
        <a:bodyPr/>
        <a:lstStyle/>
        <a:p>
          <a:endParaRPr lang="en-US" dirty="0"/>
        </a:p>
      </dgm:t>
    </dgm:pt>
    <dgm:pt modelId="{BB757AF4-8AD7-8E4A-89E0-CF0EC82B2C4F}" type="parTrans" cxnId="{69016A01-546D-164E-BB08-BDB5591EBA7B}">
      <dgm:prSet/>
      <dgm:spPr/>
      <dgm:t>
        <a:bodyPr/>
        <a:lstStyle/>
        <a:p>
          <a:endParaRPr lang="en-US"/>
        </a:p>
      </dgm:t>
    </dgm:pt>
    <dgm:pt modelId="{EABD20CD-A95A-8948-AB13-3A79B5737202}" type="sibTrans" cxnId="{69016A01-546D-164E-BB08-BDB5591EBA7B}">
      <dgm:prSet/>
      <dgm:spPr/>
      <dgm:t>
        <a:bodyPr/>
        <a:lstStyle/>
        <a:p>
          <a:endParaRPr lang="en-US"/>
        </a:p>
      </dgm:t>
    </dgm:pt>
    <dgm:pt modelId="{1C7D2E77-A57C-D14B-B524-B7AC2CF505F8}">
      <dgm:prSet phldrT="[Tex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All institutions included</a:t>
          </a:r>
        </a:p>
      </dgm:t>
    </dgm:pt>
    <dgm:pt modelId="{9462E3DC-A048-E248-9106-89D16B77ACB0}" type="parTrans" cxnId="{B8412A38-A937-5B4A-8A72-303B208DF96D}">
      <dgm:prSet/>
      <dgm:spPr/>
      <dgm:t>
        <a:bodyPr/>
        <a:lstStyle/>
        <a:p>
          <a:endParaRPr lang="en-US"/>
        </a:p>
      </dgm:t>
    </dgm:pt>
    <dgm:pt modelId="{D40943FD-E984-BB43-801B-DEBAE3AC9A82}" type="sibTrans" cxnId="{B8412A38-A937-5B4A-8A72-303B208DF96D}">
      <dgm:prSet/>
      <dgm:spPr/>
      <dgm:t>
        <a:bodyPr/>
        <a:lstStyle/>
        <a:p>
          <a:endParaRPr lang="en-US"/>
        </a:p>
      </dgm:t>
    </dgm:pt>
    <dgm:pt modelId="{550E7642-607C-0841-857B-D2EFA744DF6E}">
      <dgm:prSet phldrT="[Tex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Differentiation in metrics</a:t>
          </a:r>
        </a:p>
      </dgm:t>
    </dgm:pt>
    <dgm:pt modelId="{943980F3-33B4-9F4E-BFE2-05B3FC632044}" type="parTrans" cxnId="{FC37DF61-F3FF-D547-A1F5-97521C516E36}">
      <dgm:prSet/>
      <dgm:spPr/>
      <dgm:t>
        <a:bodyPr/>
        <a:lstStyle/>
        <a:p>
          <a:endParaRPr lang="en-US"/>
        </a:p>
      </dgm:t>
    </dgm:pt>
    <dgm:pt modelId="{63521313-19C1-D94A-B813-7A4AA016D13B}" type="sibTrans" cxnId="{FC37DF61-F3FF-D547-A1F5-97521C516E36}">
      <dgm:prSet/>
      <dgm:spPr/>
      <dgm:t>
        <a:bodyPr/>
        <a:lstStyle/>
        <a:p>
          <a:endParaRPr lang="en-US"/>
        </a:p>
      </dgm:t>
    </dgm:pt>
    <dgm:pt modelId="{C732EB8B-785C-C64D-8627-1347029F8C63}">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Degree completion included</a:t>
          </a:r>
        </a:p>
      </dgm:t>
    </dgm:pt>
    <dgm:pt modelId="{980356FB-E388-E847-92F3-2B7D8437F4BF}" type="parTrans" cxnId="{82C3F523-9566-184D-869A-6099219DAA6D}">
      <dgm:prSet/>
      <dgm:spPr/>
      <dgm:t>
        <a:bodyPr/>
        <a:lstStyle/>
        <a:p>
          <a:endParaRPr lang="en-US"/>
        </a:p>
      </dgm:t>
    </dgm:pt>
    <dgm:pt modelId="{78076D3A-DAAF-2946-8C6E-BE2275C15008}" type="sibTrans" cxnId="{82C3F523-9566-184D-869A-6099219DAA6D}">
      <dgm:prSet/>
      <dgm:spPr/>
      <dgm:t>
        <a:bodyPr/>
        <a:lstStyle/>
        <a:p>
          <a:endParaRPr lang="en-US"/>
        </a:p>
      </dgm:t>
    </dgm:pt>
    <dgm:pt modelId="{7A7D1E1E-D4C2-F34F-9A7D-5139A59BC3FF}">
      <dgm:prSet phldrT="[Tex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Underrepresented students are prioritized</a:t>
          </a:r>
        </a:p>
      </dgm:t>
    </dgm:pt>
    <dgm:pt modelId="{4F8A512A-AF27-4142-BE9E-BBD7FDDD8C8A}" type="parTrans" cxnId="{76E09254-8841-9949-B329-AE6A7C74DBA1}">
      <dgm:prSet/>
      <dgm:spPr/>
      <dgm:t>
        <a:bodyPr/>
        <a:lstStyle/>
        <a:p>
          <a:endParaRPr lang="en-US"/>
        </a:p>
      </dgm:t>
    </dgm:pt>
    <dgm:pt modelId="{0F60393E-288B-6F4D-B32D-3418081A7119}" type="sibTrans" cxnId="{76E09254-8841-9949-B329-AE6A7C74DBA1}">
      <dgm:prSet/>
      <dgm:spPr/>
      <dgm:t>
        <a:bodyPr/>
        <a:lstStyle/>
        <a:p>
          <a:endParaRPr lang="en-US"/>
        </a:p>
      </dgm:t>
    </dgm:pt>
    <dgm:pt modelId="{D720F927-ECBE-EA45-ACEC-5ACCC68BD892}">
      <dgm:prSet>
        <dgm:style>
          <a:lnRef idx="2">
            <a:schemeClr val="accent6"/>
          </a:lnRef>
          <a:fillRef idx="1">
            <a:schemeClr val="lt1"/>
          </a:fillRef>
          <a:effectRef idx="0">
            <a:schemeClr val="accent6"/>
          </a:effectRef>
          <a:fontRef idx="minor">
            <a:schemeClr val="dk1"/>
          </a:fontRef>
        </dgm:style>
      </dgm:prSet>
      <dgm:spPr/>
      <dgm:t>
        <a:bodyPr/>
        <a:lstStyle/>
        <a:p>
          <a:r>
            <a:rPr lang="en-US" dirty="0"/>
            <a:t>Completion or attainment goal in place</a:t>
          </a:r>
        </a:p>
      </dgm:t>
    </dgm:pt>
    <dgm:pt modelId="{ABA1CB9A-F188-7049-B416-71436D7931AB}" type="parTrans" cxnId="{5BB7FD8F-1A4F-3547-8B46-C5EB5C63458F}">
      <dgm:prSet/>
      <dgm:spPr/>
      <dgm:t>
        <a:bodyPr/>
        <a:lstStyle/>
        <a:p>
          <a:endParaRPr lang="en-US"/>
        </a:p>
      </dgm:t>
    </dgm:pt>
    <dgm:pt modelId="{00DC7154-7DC4-654D-B7BB-8E3D439503D0}" type="sibTrans" cxnId="{5BB7FD8F-1A4F-3547-8B46-C5EB5C63458F}">
      <dgm:prSet/>
      <dgm:spPr/>
      <dgm:t>
        <a:bodyPr/>
        <a:lstStyle/>
        <a:p>
          <a:endParaRPr lang="en-US"/>
        </a:p>
      </dgm:t>
    </dgm:pt>
    <dgm:pt modelId="{667964A2-CE41-3345-9C70-6DF5C85B58D2}">
      <dgm:prSet>
        <dgm:style>
          <a:lnRef idx="2">
            <a:schemeClr val="accent6"/>
          </a:lnRef>
          <a:fillRef idx="1">
            <a:schemeClr val="lt1"/>
          </a:fillRef>
          <a:effectRef idx="0">
            <a:schemeClr val="accent6"/>
          </a:effectRef>
          <a:fontRef idx="minor">
            <a:schemeClr val="dk1"/>
          </a:fontRef>
        </dgm:style>
      </dgm:prSet>
      <dgm:spPr/>
      <dgm:t>
        <a:bodyPr/>
        <a:lstStyle/>
        <a:p>
          <a:r>
            <a:rPr lang="en-US" dirty="0"/>
            <a:t>Part of general allocation</a:t>
          </a:r>
        </a:p>
      </dgm:t>
    </dgm:pt>
    <dgm:pt modelId="{3F156D4E-A03E-704B-BE97-7155C38E89CB}" type="parTrans" cxnId="{91B9391D-5627-CA42-B790-BA098D253A33}">
      <dgm:prSet/>
      <dgm:spPr/>
      <dgm:t>
        <a:bodyPr/>
        <a:lstStyle/>
        <a:p>
          <a:endParaRPr lang="en-US"/>
        </a:p>
      </dgm:t>
    </dgm:pt>
    <dgm:pt modelId="{B1CBCB04-19ED-E149-BA5B-36E764D9D7C3}" type="sibTrans" cxnId="{91B9391D-5627-CA42-B790-BA098D253A33}">
      <dgm:prSet/>
      <dgm:spPr/>
      <dgm:t>
        <a:bodyPr/>
        <a:lstStyle/>
        <a:p>
          <a:endParaRPr lang="en-US"/>
        </a:p>
      </dgm:t>
    </dgm:pt>
    <dgm:pt modelId="{21245132-AF26-C644-8CB7-CA39FA529332}">
      <dgm:prSe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Significant funding (&gt;25%)</a:t>
          </a:r>
        </a:p>
      </dgm:t>
    </dgm:pt>
    <dgm:pt modelId="{1A81D260-1C63-1E4C-A56B-38E0A80F634D}" type="parTrans" cxnId="{0B23F4DF-C0AC-8845-8172-1312FD6729F9}">
      <dgm:prSet/>
      <dgm:spPr/>
      <dgm:t>
        <a:bodyPr/>
        <a:lstStyle/>
        <a:p>
          <a:endParaRPr lang="en-US"/>
        </a:p>
      </dgm:t>
    </dgm:pt>
    <dgm:pt modelId="{F75EE67F-A5C5-9442-A3E9-0BAE82143CD4}" type="sibTrans" cxnId="{0B23F4DF-C0AC-8845-8172-1312FD6729F9}">
      <dgm:prSet/>
      <dgm:spPr/>
      <dgm:t>
        <a:bodyPr/>
        <a:lstStyle/>
        <a:p>
          <a:endParaRPr lang="en-US"/>
        </a:p>
      </dgm:t>
    </dgm:pt>
    <dgm:pt modelId="{AB61F485-6832-3D4D-84B4-DEF469493A91}">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&lt; 5% of overall support</a:t>
          </a:r>
        </a:p>
      </dgm:t>
    </dgm:pt>
    <dgm:pt modelId="{AB495CFE-6C18-1C4C-B8C6-841E6795A413}" type="parTrans" cxnId="{D7972728-F66C-E94D-9C42-3B447C265860}">
      <dgm:prSet/>
      <dgm:spPr/>
      <dgm:t>
        <a:bodyPr/>
        <a:lstStyle/>
        <a:p>
          <a:endParaRPr lang="en-US"/>
        </a:p>
      </dgm:t>
    </dgm:pt>
    <dgm:pt modelId="{E3BE3252-3406-D34F-873B-E6C3026F596F}" type="sibTrans" cxnId="{D7972728-F66C-E94D-9C42-3B447C265860}">
      <dgm:prSet/>
      <dgm:spPr/>
      <dgm:t>
        <a:bodyPr/>
        <a:lstStyle/>
        <a:p>
          <a:endParaRPr lang="en-US"/>
        </a:p>
      </dgm:t>
    </dgm:pt>
    <dgm:pt modelId="{F9F92CFA-BC4E-844F-A405-F1B7B13B57C4}">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 </a:t>
          </a:r>
          <a:r>
            <a:rPr lang="en-US" i="1" dirty="0">
              <a:solidFill>
                <a:srgbClr val="008000"/>
              </a:solidFill>
            </a:rPr>
            <a:t>Moderate funding level (5-24.9%)</a:t>
          </a:r>
        </a:p>
      </dgm:t>
    </dgm:pt>
    <dgm:pt modelId="{3F717FFD-B360-3F45-A318-64F1B34D4848}" type="parTrans" cxnId="{60B9B270-00F2-A248-B4EE-A6D1D944EC11}">
      <dgm:prSet/>
      <dgm:spPr/>
      <dgm:t>
        <a:bodyPr/>
        <a:lstStyle/>
        <a:p>
          <a:endParaRPr lang="en-US"/>
        </a:p>
      </dgm:t>
    </dgm:pt>
    <dgm:pt modelId="{9A0FE2E6-BE0A-134A-A5CA-50A2192B4D1E}" type="sibTrans" cxnId="{60B9B270-00F2-A248-B4EE-A6D1D944EC11}">
      <dgm:prSet/>
      <dgm:spPr/>
      <dgm:t>
        <a:bodyPr/>
        <a:lstStyle/>
        <a:p>
          <a:endParaRPr lang="en-US"/>
        </a:p>
      </dgm:t>
    </dgm:pt>
    <dgm:pt modelId="{F9C42225-0288-7B41-9714-98B7301E0AD9}">
      <dgm:prSet>
        <dgm:style>
          <a:lnRef idx="2">
            <a:schemeClr val="accent6"/>
          </a:lnRef>
          <a:fillRef idx="1">
            <a:schemeClr val="lt1"/>
          </a:fillRef>
          <a:effectRef idx="0">
            <a:schemeClr val="accent6"/>
          </a:effectRef>
          <a:fontRef idx="minor">
            <a:schemeClr val="dk1"/>
          </a:fontRef>
        </dgm:style>
      </dgm:prSet>
      <dgm:spPr/>
      <dgm:t>
        <a:bodyPr/>
        <a:lstStyle/>
        <a:p>
          <a:r>
            <a:rPr lang="en-US" dirty="0"/>
            <a:t>All institutions included</a:t>
          </a:r>
        </a:p>
      </dgm:t>
    </dgm:pt>
    <dgm:pt modelId="{BE8C9402-3922-FB40-A57F-3320B8DA1F7B}" type="parTrans" cxnId="{C8B61CF0-D982-9E44-BDEE-D84F30A7292E}">
      <dgm:prSet/>
      <dgm:spPr/>
      <dgm:t>
        <a:bodyPr/>
        <a:lstStyle/>
        <a:p>
          <a:endParaRPr lang="en-US"/>
        </a:p>
      </dgm:t>
    </dgm:pt>
    <dgm:pt modelId="{B46B013A-1641-B244-8C15-10115CC0B9B2}" type="sibTrans" cxnId="{C8B61CF0-D982-9E44-BDEE-D84F30A7292E}">
      <dgm:prSet/>
      <dgm:spPr/>
      <dgm:t>
        <a:bodyPr/>
        <a:lstStyle/>
        <a:p>
          <a:endParaRPr lang="en-US"/>
        </a:p>
      </dgm:t>
    </dgm:pt>
    <dgm:pt modelId="{59513200-182E-EB4D-A8F4-595B20A906BA}">
      <dgm:prSet>
        <dgm:style>
          <a:lnRef idx="2">
            <a:schemeClr val="accent6"/>
          </a:lnRef>
          <a:fillRef idx="1">
            <a:schemeClr val="lt1"/>
          </a:fillRef>
          <a:effectRef idx="0">
            <a:schemeClr val="accent6"/>
          </a:effectRef>
          <a:fontRef idx="minor">
            <a:schemeClr val="dk1"/>
          </a:fontRef>
        </dgm:style>
      </dgm:prSet>
      <dgm:spPr/>
      <dgm:t>
        <a:bodyPr/>
        <a:lstStyle/>
        <a:p>
          <a:r>
            <a:rPr lang="en-US" dirty="0"/>
            <a:t>Differentiation in metrics</a:t>
          </a:r>
        </a:p>
      </dgm:t>
    </dgm:pt>
    <dgm:pt modelId="{11C5C2AF-C6AB-2E4D-AED0-D96C30BD5BBB}" type="parTrans" cxnId="{485CA016-8098-1745-BDED-1FCDFBB6D300}">
      <dgm:prSet/>
      <dgm:spPr/>
      <dgm:t>
        <a:bodyPr/>
        <a:lstStyle/>
        <a:p>
          <a:endParaRPr lang="en-US"/>
        </a:p>
      </dgm:t>
    </dgm:pt>
    <dgm:pt modelId="{9921853A-FDDC-B14B-B0C9-7B1738C9C9AF}" type="sibTrans" cxnId="{485CA016-8098-1745-BDED-1FCDFBB6D300}">
      <dgm:prSet/>
      <dgm:spPr/>
      <dgm:t>
        <a:bodyPr/>
        <a:lstStyle/>
        <a:p>
          <a:endParaRPr lang="en-US"/>
        </a:p>
      </dgm:t>
    </dgm:pt>
    <dgm:pt modelId="{B86800F3-8B60-F648-AF16-035D3F48EF67}">
      <dgm:prSet>
        <dgm:style>
          <a:lnRef idx="2">
            <a:schemeClr val="accent6"/>
          </a:lnRef>
          <a:fillRef idx="1">
            <a:schemeClr val="lt1"/>
          </a:fillRef>
          <a:effectRef idx="0">
            <a:schemeClr val="accent6"/>
          </a:effectRef>
          <a:fontRef idx="minor">
            <a:schemeClr val="dk1"/>
          </a:fontRef>
        </dgm:style>
      </dgm:prSet>
      <dgm:spPr/>
      <dgm:t>
        <a:bodyPr/>
        <a:lstStyle/>
        <a:p>
          <a:r>
            <a:rPr lang="en-US" dirty="0"/>
            <a:t>Degree completion</a:t>
          </a:r>
        </a:p>
      </dgm:t>
    </dgm:pt>
    <dgm:pt modelId="{EB2DA8D9-94A5-2A41-A181-E1C6D27E9430}" type="parTrans" cxnId="{2ED6104A-8DDE-204F-9953-490B7C742571}">
      <dgm:prSet/>
      <dgm:spPr/>
      <dgm:t>
        <a:bodyPr/>
        <a:lstStyle/>
        <a:p>
          <a:endParaRPr lang="en-US"/>
        </a:p>
      </dgm:t>
    </dgm:pt>
    <dgm:pt modelId="{7F418D9E-43E8-D940-98F9-F7B02B9F8CE1}" type="sibTrans" cxnId="{2ED6104A-8DDE-204F-9953-490B7C742571}">
      <dgm:prSet/>
      <dgm:spPr/>
      <dgm:t>
        <a:bodyPr/>
        <a:lstStyle/>
        <a:p>
          <a:endParaRPr lang="en-US"/>
        </a:p>
      </dgm:t>
    </dgm:pt>
    <dgm:pt modelId="{8CCB5475-7D65-C247-8A49-3A12A5ECF7DB}">
      <dgm:prSet>
        <dgm:style>
          <a:lnRef idx="2">
            <a:schemeClr val="accent6"/>
          </a:lnRef>
          <a:fillRef idx="1">
            <a:schemeClr val="lt1"/>
          </a:fillRef>
          <a:effectRef idx="0">
            <a:schemeClr val="accent6"/>
          </a:effectRef>
          <a:fontRef idx="minor">
            <a:schemeClr val="dk1"/>
          </a:fontRef>
        </dgm:style>
      </dgm:prSet>
      <dgm:spPr/>
      <dgm:t>
        <a:bodyPr/>
        <a:lstStyle/>
        <a:p>
          <a:endParaRPr lang="en-US" i="1" dirty="0"/>
        </a:p>
      </dgm:t>
    </dgm:pt>
    <dgm:pt modelId="{3BB390A8-3244-D04D-B63A-DBAAB721E67B}" type="parTrans" cxnId="{9BF479F2-1E4D-FF46-A69C-8EE2D33E6051}">
      <dgm:prSet/>
      <dgm:spPr/>
      <dgm:t>
        <a:bodyPr/>
        <a:lstStyle/>
        <a:p>
          <a:endParaRPr lang="en-US"/>
        </a:p>
      </dgm:t>
    </dgm:pt>
    <dgm:pt modelId="{83B32918-BA52-3E4D-BD01-FC4F987F27C4}" type="sibTrans" cxnId="{9BF479F2-1E4D-FF46-A69C-8EE2D33E6051}">
      <dgm:prSet/>
      <dgm:spPr/>
      <dgm:t>
        <a:bodyPr/>
        <a:lstStyle/>
        <a:p>
          <a:endParaRPr lang="en-US"/>
        </a:p>
      </dgm:t>
    </dgm:pt>
    <dgm:pt modelId="{2DCCB570-C675-B44D-A2E1-86BFE98CCC5D}">
      <dgm:prSet>
        <dgm:style>
          <a:lnRef idx="2">
            <a:schemeClr val="accent6"/>
          </a:lnRef>
          <a:fillRef idx="1">
            <a:schemeClr val="lt1"/>
          </a:fillRef>
          <a:effectRef idx="0">
            <a:schemeClr val="accent6"/>
          </a:effectRef>
          <a:fontRef idx="minor">
            <a:schemeClr val="dk1"/>
          </a:fontRef>
        </dgm:style>
      </dgm:prSet>
      <dgm:spPr/>
      <dgm:t>
        <a:bodyPr/>
        <a:lstStyle/>
        <a:p>
          <a:r>
            <a:rPr lang="en-US" dirty="0"/>
            <a:t>Underrepresented students are prioritized</a:t>
          </a:r>
        </a:p>
      </dgm:t>
    </dgm:pt>
    <dgm:pt modelId="{AD9DD8FE-46EC-5C47-BADB-C52B687274B4}" type="parTrans" cxnId="{9AC2BDE0-E480-EF43-B1C3-58234FF8DE3C}">
      <dgm:prSet/>
      <dgm:spPr/>
      <dgm:t>
        <a:bodyPr/>
        <a:lstStyle/>
        <a:p>
          <a:endParaRPr lang="en-US"/>
        </a:p>
      </dgm:t>
    </dgm:pt>
    <dgm:pt modelId="{EF546B44-12FB-6041-8310-317BCA521174}" type="sibTrans" cxnId="{9AC2BDE0-E480-EF43-B1C3-58234FF8DE3C}">
      <dgm:prSet/>
      <dgm:spPr/>
      <dgm:t>
        <a:bodyPr/>
        <a:lstStyle/>
        <a:p>
          <a:endParaRPr lang="en-US"/>
        </a:p>
      </dgm:t>
    </dgm:pt>
    <dgm:pt modelId="{4970F158-48BD-F945-A888-22F6F0154034}">
      <dgm:prSe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Sustained for two or more consecutive years</a:t>
          </a:r>
        </a:p>
      </dgm:t>
    </dgm:pt>
    <dgm:pt modelId="{B1F21583-DD56-0844-8D3B-8144F002FE7C}" type="parTrans" cxnId="{962BAE82-B498-914D-98C9-CA70B8F4EAA8}">
      <dgm:prSet/>
      <dgm:spPr/>
      <dgm:t>
        <a:bodyPr/>
        <a:lstStyle/>
        <a:p>
          <a:endParaRPr lang="en-US"/>
        </a:p>
      </dgm:t>
    </dgm:pt>
    <dgm:pt modelId="{D08DDC87-5C5C-3C4C-9CC1-F2C52C8FF55C}" type="sibTrans" cxnId="{962BAE82-B498-914D-98C9-CA70B8F4EAA8}">
      <dgm:prSet/>
      <dgm:spPr/>
      <dgm:t>
        <a:bodyPr/>
        <a:lstStyle/>
        <a:p>
          <a:endParaRPr lang="en-US"/>
        </a:p>
      </dgm:t>
    </dgm:pt>
    <dgm:pt modelId="{882B3E56-7B6F-3141-A2E4-40984A2D75A5}">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&lt; 5% of overall support, based on statewide analysis</a:t>
          </a:r>
        </a:p>
      </dgm:t>
    </dgm:pt>
    <dgm:pt modelId="{86222AE3-F105-D54E-A02B-BCFC42E3349E}" type="parTrans" cxnId="{A102271A-C622-9848-B460-CE4DF8F34DD1}">
      <dgm:prSet/>
      <dgm:spPr/>
      <dgm:t>
        <a:bodyPr/>
        <a:lstStyle/>
        <a:p>
          <a:endParaRPr lang="en-US"/>
        </a:p>
      </dgm:t>
    </dgm:pt>
    <dgm:pt modelId="{1A2598C1-D7DE-5540-B517-56641693AA00}" type="sibTrans" cxnId="{A102271A-C622-9848-B460-CE4DF8F34DD1}">
      <dgm:prSet/>
      <dgm:spPr/>
      <dgm:t>
        <a:bodyPr/>
        <a:lstStyle/>
        <a:p>
          <a:endParaRPr lang="en-US"/>
        </a:p>
      </dgm:t>
    </dgm:pt>
    <dgm:pt modelId="{65E55D72-52F6-EA47-B428-B191757C0CF7}">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Target/recapture approach</a:t>
          </a:r>
        </a:p>
      </dgm:t>
    </dgm:pt>
    <dgm:pt modelId="{CAFA28F5-2759-054C-AE0A-02D5107AF824}" type="parTrans" cxnId="{3CAD2EE0-6311-9A4D-8063-ADAE61CA5C89}">
      <dgm:prSet/>
      <dgm:spPr/>
      <dgm:t>
        <a:bodyPr/>
        <a:lstStyle/>
        <a:p>
          <a:endParaRPr lang="en-US"/>
        </a:p>
      </dgm:t>
    </dgm:pt>
    <dgm:pt modelId="{5590F054-2CBC-8D44-84C4-71E3C00B1D24}" type="sibTrans" cxnId="{3CAD2EE0-6311-9A4D-8063-ADAE61CA5C89}">
      <dgm:prSet/>
      <dgm:spPr/>
      <dgm:t>
        <a:bodyPr/>
        <a:lstStyle/>
        <a:p>
          <a:endParaRPr lang="en-US"/>
        </a:p>
      </dgm:t>
    </dgm:pt>
    <dgm:pt modelId="{97E9F184-BD41-8746-BA3C-C0EA6DFBE3E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May not have been sustained for 2 or more consecutive years</a:t>
          </a:r>
        </a:p>
      </dgm:t>
    </dgm:pt>
    <dgm:pt modelId="{8C030948-BFC5-1346-8304-FE9D5603B77F}" type="parTrans" cxnId="{AFC873D2-C3C2-3244-A358-DF2BE6388802}">
      <dgm:prSet/>
      <dgm:spPr/>
      <dgm:t>
        <a:bodyPr/>
        <a:lstStyle/>
        <a:p>
          <a:endParaRPr lang="en-US"/>
        </a:p>
      </dgm:t>
    </dgm:pt>
    <dgm:pt modelId="{487F1E9F-F059-8B41-8DF6-01AEFDBBD370}" type="sibTrans" cxnId="{AFC873D2-C3C2-3244-A358-DF2BE6388802}">
      <dgm:prSet/>
      <dgm:spPr/>
      <dgm:t>
        <a:bodyPr/>
        <a:lstStyle/>
        <a:p>
          <a:endParaRPr lang="en-US"/>
        </a:p>
      </dgm:t>
    </dgm:pt>
    <dgm:pt modelId="{9A0E0BD4-BF91-744F-9833-5667A1D87A9C}">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May not have been sustained for 2 or more consecutive years</a:t>
          </a:r>
        </a:p>
      </dgm:t>
    </dgm:pt>
    <dgm:pt modelId="{8DFCD7DE-B447-EA47-8411-9C81D89351EC}" type="parTrans" cxnId="{F622C24F-48B1-934F-8B2A-F64BBC4894B1}">
      <dgm:prSet/>
      <dgm:spPr/>
      <dgm:t>
        <a:bodyPr/>
        <a:lstStyle/>
        <a:p>
          <a:endParaRPr lang="en-US"/>
        </a:p>
      </dgm:t>
    </dgm:pt>
    <dgm:pt modelId="{DB1D9E14-5B15-204C-8E9A-3A438746B2D4}" type="sibTrans" cxnId="{F622C24F-48B1-934F-8B2A-F64BBC4894B1}">
      <dgm:prSet/>
      <dgm:spPr/>
      <dgm:t>
        <a:bodyPr/>
        <a:lstStyle/>
        <a:p>
          <a:endParaRPr lang="en-US"/>
        </a:p>
      </dgm:t>
    </dgm:pt>
    <dgm:pt modelId="{DBD3F39D-BF9D-E648-AEA4-0D8339F700C3}">
      <dgm:prSet phldrT="[Text]">
        <dgm:style>
          <a:lnRef idx="2">
            <a:schemeClr val="accent6"/>
          </a:lnRef>
          <a:fillRef idx="1">
            <a:schemeClr val="lt1"/>
          </a:fillRef>
          <a:effectRef idx="0">
            <a:schemeClr val="accent6"/>
          </a:effectRef>
          <a:fontRef idx="minor">
            <a:schemeClr val="dk1"/>
          </a:fontRef>
        </dgm:style>
      </dgm:prSet>
      <dgm:spPr/>
      <dgm:t>
        <a:bodyPr/>
        <a:lstStyle/>
        <a:p>
          <a:r>
            <a:rPr lang="en-US" b="0" dirty="0">
              <a:solidFill>
                <a:schemeClr val="tx1"/>
              </a:solidFill>
            </a:rPr>
            <a:t>May not be formula driven</a:t>
          </a:r>
        </a:p>
      </dgm:t>
    </dgm:pt>
    <dgm:pt modelId="{68A2D173-F08D-334C-AA92-A7BF4603164F}" type="parTrans" cxnId="{F959A076-89AD-604E-9678-BA06EA529D92}">
      <dgm:prSet/>
      <dgm:spPr/>
      <dgm:t>
        <a:bodyPr/>
        <a:lstStyle/>
        <a:p>
          <a:endParaRPr lang="en-US"/>
        </a:p>
      </dgm:t>
    </dgm:pt>
    <dgm:pt modelId="{4477193C-9663-3341-A9CA-F9D19C6FE2D9}" type="sibTrans" cxnId="{F959A076-89AD-604E-9678-BA06EA529D92}">
      <dgm:prSet/>
      <dgm:spPr/>
      <dgm:t>
        <a:bodyPr/>
        <a:lstStyle/>
        <a:p>
          <a:endParaRPr lang="en-US"/>
        </a:p>
      </dgm:t>
    </dgm:pt>
    <dgm:pt modelId="{A0235153-41FA-F045-9BDD-915A5E9DC683}">
      <dgm:prSet phldrT="[Text]">
        <dgm:style>
          <a:lnRef idx="2">
            <a:schemeClr val="accent6"/>
          </a:lnRef>
          <a:fillRef idx="1">
            <a:schemeClr val="lt1"/>
          </a:fillRef>
          <a:effectRef idx="0">
            <a:schemeClr val="accent6"/>
          </a:effectRef>
          <a:fontRef idx="minor">
            <a:schemeClr val="dk1"/>
          </a:fontRef>
        </dgm:style>
      </dgm:prSet>
      <dgm:spPr/>
      <dgm:t>
        <a:bodyPr/>
        <a:lstStyle/>
        <a:p>
          <a:r>
            <a:rPr lang="en-US" b="0" dirty="0">
              <a:solidFill>
                <a:schemeClr val="tx1"/>
              </a:solidFill>
            </a:rPr>
            <a:t>Not sustained for two or more consecutive years</a:t>
          </a:r>
        </a:p>
      </dgm:t>
    </dgm:pt>
    <dgm:pt modelId="{6F1D3E78-5BBE-184D-8A6C-231AADF2D1AF}" type="parTrans" cxnId="{FDC2EB97-93D5-2242-BFFB-B6B373FF3C9A}">
      <dgm:prSet/>
      <dgm:spPr/>
      <dgm:t>
        <a:bodyPr/>
        <a:lstStyle/>
        <a:p>
          <a:endParaRPr lang="en-US"/>
        </a:p>
      </dgm:t>
    </dgm:pt>
    <dgm:pt modelId="{C1BCB3FE-65E0-7649-8011-3A33EA3AC9E5}" type="sibTrans" cxnId="{FDC2EB97-93D5-2242-BFFB-B6B373FF3C9A}">
      <dgm:prSet/>
      <dgm:spPr/>
      <dgm:t>
        <a:bodyPr/>
        <a:lstStyle/>
        <a:p>
          <a:endParaRPr lang="en-US"/>
        </a:p>
      </dgm:t>
    </dgm:pt>
    <dgm:pt modelId="{126B5BEB-FE40-0F4C-B75D-5F55DB0A34F9}">
      <dgm:prSet>
        <dgm:style>
          <a:lnRef idx="2">
            <a:schemeClr val="accent6"/>
          </a:lnRef>
          <a:fillRef idx="1">
            <a:schemeClr val="lt1"/>
          </a:fillRef>
          <a:effectRef idx="0">
            <a:schemeClr val="accent6"/>
          </a:effectRef>
          <a:fontRef idx="minor">
            <a:schemeClr val="dk1"/>
          </a:fontRef>
        </dgm:style>
      </dgm:prSet>
      <dgm:spPr/>
      <dgm:t>
        <a:bodyPr/>
        <a:lstStyle/>
        <a:p>
          <a:r>
            <a:rPr lang="en-US" i="1" dirty="0">
              <a:solidFill>
                <a:srgbClr val="008000"/>
              </a:solidFill>
            </a:rPr>
            <a:t>Formula driven</a:t>
          </a:r>
        </a:p>
      </dgm:t>
    </dgm:pt>
    <dgm:pt modelId="{C1000C61-1B78-1548-8414-BC4C4FFBFE0B}" type="parTrans" cxnId="{8E010CD7-9237-9B49-A9AA-F605BEC88FBB}">
      <dgm:prSet/>
      <dgm:spPr/>
      <dgm:t>
        <a:bodyPr/>
        <a:lstStyle/>
        <a:p>
          <a:endParaRPr lang="en-US"/>
        </a:p>
      </dgm:t>
    </dgm:pt>
    <dgm:pt modelId="{0F1D591E-0374-844C-902B-29F48D9C12E0}" type="sibTrans" cxnId="{8E010CD7-9237-9B49-A9AA-F605BEC88FBB}">
      <dgm:prSet/>
      <dgm:spPr/>
      <dgm:t>
        <a:bodyPr/>
        <a:lstStyle/>
        <a:p>
          <a:endParaRPr lang="en-US"/>
        </a:p>
      </dgm:t>
    </dgm:pt>
    <dgm:pt modelId="{57121B04-F448-CE40-9BAE-6F8107687CAB}">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Target/recapture approach likely</a:t>
          </a:r>
        </a:p>
      </dgm:t>
    </dgm:pt>
    <dgm:pt modelId="{77A6BAA2-24D4-4C43-8A91-C01C55E5B58B}" type="parTrans" cxnId="{AD4E6DC7-1C91-EB4A-B57C-33842F0A3050}">
      <dgm:prSet/>
      <dgm:spPr/>
      <dgm:t>
        <a:bodyPr/>
        <a:lstStyle/>
        <a:p>
          <a:endParaRPr lang="en-US"/>
        </a:p>
      </dgm:t>
    </dgm:pt>
    <dgm:pt modelId="{872C8EC6-241D-834D-8701-001894CEB5C6}" type="sibTrans" cxnId="{AD4E6DC7-1C91-EB4A-B57C-33842F0A3050}">
      <dgm:prSet/>
      <dgm:spPr/>
      <dgm:t>
        <a:bodyPr/>
        <a:lstStyle/>
        <a:p>
          <a:endParaRPr lang="en-US"/>
        </a:p>
      </dgm:t>
    </dgm:pt>
    <dgm:pt modelId="{CF368EC8-A20C-6740-8E52-701BBD8665E4}" type="pres">
      <dgm:prSet presAssocID="{E295A88C-AED3-764A-A9E1-CD2DDF4F3D05}" presName="Name0" presStyleCnt="0">
        <dgm:presLayoutVars>
          <dgm:dir/>
          <dgm:animLvl val="lvl"/>
          <dgm:resizeHandles val="exact"/>
        </dgm:presLayoutVars>
      </dgm:prSet>
      <dgm:spPr/>
      <dgm:t>
        <a:bodyPr/>
        <a:lstStyle/>
        <a:p>
          <a:endParaRPr lang="en-US"/>
        </a:p>
      </dgm:t>
    </dgm:pt>
    <dgm:pt modelId="{830520F7-2956-5B42-9940-269BE9C7B63E}" type="pres">
      <dgm:prSet presAssocID="{9CEFBCCA-73AA-9C43-BCA9-64A5000B60D1}" presName="composite" presStyleCnt="0"/>
      <dgm:spPr/>
    </dgm:pt>
    <dgm:pt modelId="{A296559E-9DBB-7241-8A06-9D68C385524D}" type="pres">
      <dgm:prSet presAssocID="{9CEFBCCA-73AA-9C43-BCA9-64A5000B60D1}" presName="parTx" presStyleLbl="alignNode1" presStyleIdx="0" presStyleCnt="4">
        <dgm:presLayoutVars>
          <dgm:chMax val="0"/>
          <dgm:chPref val="0"/>
          <dgm:bulletEnabled val="1"/>
        </dgm:presLayoutVars>
      </dgm:prSet>
      <dgm:spPr/>
      <dgm:t>
        <a:bodyPr/>
        <a:lstStyle/>
        <a:p>
          <a:endParaRPr lang="en-US"/>
        </a:p>
      </dgm:t>
    </dgm:pt>
    <dgm:pt modelId="{08FF0D15-BD06-EB4E-89D8-51A2E6A9F875}" type="pres">
      <dgm:prSet presAssocID="{9CEFBCCA-73AA-9C43-BCA9-64A5000B60D1}" presName="desTx" presStyleLbl="alignAccFollowNode1" presStyleIdx="0" presStyleCnt="4">
        <dgm:presLayoutVars>
          <dgm:bulletEnabled val="1"/>
        </dgm:presLayoutVars>
      </dgm:prSet>
      <dgm:spPr/>
      <dgm:t>
        <a:bodyPr/>
        <a:lstStyle/>
        <a:p>
          <a:endParaRPr lang="en-US"/>
        </a:p>
      </dgm:t>
    </dgm:pt>
    <dgm:pt modelId="{C8AD7B52-35D0-2142-A1D9-FDF6C2E0EE09}" type="pres">
      <dgm:prSet presAssocID="{A534F54E-49B6-3048-B0DE-1FF4387F6D95}" presName="space" presStyleCnt="0"/>
      <dgm:spPr/>
    </dgm:pt>
    <dgm:pt modelId="{5C020165-3144-E14D-88F9-0664D2D114E4}" type="pres">
      <dgm:prSet presAssocID="{53E5C210-6D83-944E-A9FA-1E0A22F27BE4}" presName="composite" presStyleCnt="0"/>
      <dgm:spPr/>
    </dgm:pt>
    <dgm:pt modelId="{C87F20D9-86D0-A34A-8436-669C9EBBB0DA}" type="pres">
      <dgm:prSet presAssocID="{53E5C210-6D83-944E-A9FA-1E0A22F27BE4}" presName="parTx" presStyleLbl="alignNode1" presStyleIdx="1" presStyleCnt="4">
        <dgm:presLayoutVars>
          <dgm:chMax val="0"/>
          <dgm:chPref val="0"/>
          <dgm:bulletEnabled val="1"/>
        </dgm:presLayoutVars>
      </dgm:prSet>
      <dgm:spPr/>
      <dgm:t>
        <a:bodyPr/>
        <a:lstStyle/>
        <a:p>
          <a:endParaRPr lang="en-US"/>
        </a:p>
      </dgm:t>
    </dgm:pt>
    <dgm:pt modelId="{03FF037F-B80A-CD42-82CF-0B690FA9C17F}" type="pres">
      <dgm:prSet presAssocID="{53E5C210-6D83-944E-A9FA-1E0A22F27BE4}" presName="desTx" presStyleLbl="alignAccFollowNode1" presStyleIdx="1" presStyleCnt="4">
        <dgm:presLayoutVars>
          <dgm:bulletEnabled val="1"/>
        </dgm:presLayoutVars>
      </dgm:prSet>
      <dgm:spPr/>
      <dgm:t>
        <a:bodyPr/>
        <a:lstStyle/>
        <a:p>
          <a:endParaRPr lang="en-US"/>
        </a:p>
      </dgm:t>
    </dgm:pt>
    <dgm:pt modelId="{1A8E3620-860A-2141-9B87-37D7D446A861}" type="pres">
      <dgm:prSet presAssocID="{0946BAC2-07F1-2141-90D3-30D07D753155}" presName="space" presStyleCnt="0"/>
      <dgm:spPr/>
    </dgm:pt>
    <dgm:pt modelId="{3EC90F56-F5ED-264F-B54C-A91714011AFC}" type="pres">
      <dgm:prSet presAssocID="{079046E5-3A8A-344D-8A18-697CF11AF690}" presName="composite" presStyleCnt="0"/>
      <dgm:spPr/>
    </dgm:pt>
    <dgm:pt modelId="{7487737D-0DEC-7E43-82B5-EC7DE327CFF8}" type="pres">
      <dgm:prSet presAssocID="{079046E5-3A8A-344D-8A18-697CF11AF690}" presName="parTx" presStyleLbl="alignNode1" presStyleIdx="2" presStyleCnt="4">
        <dgm:presLayoutVars>
          <dgm:chMax val="0"/>
          <dgm:chPref val="0"/>
          <dgm:bulletEnabled val="1"/>
        </dgm:presLayoutVars>
      </dgm:prSet>
      <dgm:spPr/>
      <dgm:t>
        <a:bodyPr/>
        <a:lstStyle/>
        <a:p>
          <a:endParaRPr lang="en-US"/>
        </a:p>
      </dgm:t>
    </dgm:pt>
    <dgm:pt modelId="{7FE5A33E-B8F0-FC44-A5CD-5869835D2102}" type="pres">
      <dgm:prSet presAssocID="{079046E5-3A8A-344D-8A18-697CF11AF690}" presName="desTx" presStyleLbl="alignAccFollowNode1" presStyleIdx="2" presStyleCnt="4">
        <dgm:presLayoutVars>
          <dgm:bulletEnabled val="1"/>
        </dgm:presLayoutVars>
      </dgm:prSet>
      <dgm:spPr/>
      <dgm:t>
        <a:bodyPr/>
        <a:lstStyle/>
        <a:p>
          <a:endParaRPr lang="en-US"/>
        </a:p>
      </dgm:t>
    </dgm:pt>
    <dgm:pt modelId="{495783D6-B0ED-BA44-9871-6B091131EF10}" type="pres">
      <dgm:prSet presAssocID="{1E617D5F-46A9-CC4E-9A08-14F6BC198C16}" presName="space" presStyleCnt="0"/>
      <dgm:spPr/>
    </dgm:pt>
    <dgm:pt modelId="{6D157C63-F985-144F-B1F1-ACEB3AD641C7}" type="pres">
      <dgm:prSet presAssocID="{32FA55E0-1947-B74D-AA77-393DCCD04CF7}" presName="composite" presStyleCnt="0"/>
      <dgm:spPr/>
    </dgm:pt>
    <dgm:pt modelId="{584CAF6F-946D-CB4B-853F-1A2A3516777A}" type="pres">
      <dgm:prSet presAssocID="{32FA55E0-1947-B74D-AA77-393DCCD04CF7}" presName="parTx" presStyleLbl="alignNode1" presStyleIdx="3" presStyleCnt="4">
        <dgm:presLayoutVars>
          <dgm:chMax val="0"/>
          <dgm:chPref val="0"/>
          <dgm:bulletEnabled val="1"/>
        </dgm:presLayoutVars>
      </dgm:prSet>
      <dgm:spPr/>
      <dgm:t>
        <a:bodyPr/>
        <a:lstStyle/>
        <a:p>
          <a:endParaRPr lang="en-US"/>
        </a:p>
      </dgm:t>
    </dgm:pt>
    <dgm:pt modelId="{704BF228-28C9-3442-9C44-9D5CDDAFFF3E}" type="pres">
      <dgm:prSet presAssocID="{32FA55E0-1947-B74D-AA77-393DCCD04CF7}" presName="desTx" presStyleLbl="alignAccFollowNode1" presStyleIdx="3" presStyleCnt="4">
        <dgm:presLayoutVars>
          <dgm:bulletEnabled val="1"/>
        </dgm:presLayoutVars>
      </dgm:prSet>
      <dgm:spPr/>
      <dgm:t>
        <a:bodyPr/>
        <a:lstStyle/>
        <a:p>
          <a:endParaRPr lang="en-US"/>
        </a:p>
      </dgm:t>
    </dgm:pt>
  </dgm:ptLst>
  <dgm:cxnLst>
    <dgm:cxn modelId="{E95810FC-5285-40CD-8DD6-A29FDC396A1A}" type="presOf" srcId="{F9C42225-0288-7B41-9714-98B7301E0AD9}" destId="{704BF228-28C9-3442-9C44-9D5CDDAFFF3E}" srcOrd="0" destOrd="3" presId="urn:microsoft.com/office/officeart/2005/8/layout/hList1"/>
    <dgm:cxn modelId="{69D4EB74-115C-C747-9369-C0814E4EA824}" type="presOf" srcId="{882B3E56-7B6F-3141-A2E4-40984A2D75A5}" destId="{08FF0D15-BD06-EB4E-89D8-51A2E6A9F875}" srcOrd="0" destOrd="5" presId="urn:microsoft.com/office/officeart/2005/8/layout/hList1"/>
    <dgm:cxn modelId="{6953EB4A-F8B4-4926-8435-AE730CA82168}" type="presOf" srcId="{4970F158-48BD-F945-A888-22F6F0154034}" destId="{704BF228-28C9-3442-9C44-9D5CDDAFFF3E}" srcOrd="0" destOrd="8" presId="urn:microsoft.com/office/officeart/2005/8/layout/hList1"/>
    <dgm:cxn modelId="{962BAE82-B498-914D-98C9-CA70B8F4EAA8}" srcId="{32FA55E0-1947-B74D-AA77-393DCCD04CF7}" destId="{4970F158-48BD-F945-A888-22F6F0154034}" srcOrd="8" destOrd="0" parTransId="{B1F21583-DD56-0844-8D3B-8144F002FE7C}" sibTransId="{D08DDC87-5C5C-3C4C-9CC1-F2C52C8FF55C}"/>
    <dgm:cxn modelId="{748EA936-1292-2844-A1EE-9CD31BF99C7C}" type="presOf" srcId="{65E55D72-52F6-EA47-B428-B191757C0CF7}" destId="{08FF0D15-BD06-EB4E-89D8-51A2E6A9F875}" srcOrd="0" destOrd="6" presId="urn:microsoft.com/office/officeart/2005/8/layout/hList1"/>
    <dgm:cxn modelId="{76E09254-8841-9949-B329-AE6A7C74DBA1}" srcId="{079046E5-3A8A-344D-8A18-697CF11AF690}" destId="{7A7D1E1E-D4C2-F34F-9A7D-5139A59BC3FF}" srcOrd="6" destOrd="0" parTransId="{4F8A512A-AF27-4142-BE9E-BBD7FDDD8C8A}" sibTransId="{0F60393E-288B-6F4D-B32D-3418081A7119}"/>
    <dgm:cxn modelId="{0FBA783B-E91A-4584-8A19-986BB339F51B}" type="presOf" srcId="{D720F927-ECBE-EA45-ACEC-5ACCC68BD892}" destId="{704BF228-28C9-3442-9C44-9D5CDDAFFF3E}" srcOrd="0" destOrd="0" presId="urn:microsoft.com/office/officeart/2005/8/layout/hList1"/>
    <dgm:cxn modelId="{82455241-F43D-4CDE-999B-117B45E638C1}" type="presOf" srcId="{E42B1AA4-427A-2242-AA61-7BAB754157BB}" destId="{08FF0D15-BD06-EB4E-89D8-51A2E6A9F875}" srcOrd="0" destOrd="3" presId="urn:microsoft.com/office/officeart/2005/8/layout/hList1"/>
    <dgm:cxn modelId="{FA02C1BC-F65B-4EF0-8C39-BE9854BCCBF4}" type="presOf" srcId="{E295A88C-AED3-764A-A9E1-CD2DDF4F3D05}" destId="{CF368EC8-A20C-6740-8E52-701BBD8665E4}" srcOrd="0" destOrd="0" presId="urn:microsoft.com/office/officeart/2005/8/layout/hList1"/>
    <dgm:cxn modelId="{3AAE31AB-9137-4CCF-A0FC-EBBB3793E8BD}" type="presOf" srcId="{550E7642-607C-0841-857B-D2EFA744DF6E}" destId="{7FE5A33E-B8F0-FC44-A5CD-5869835D2102}" srcOrd="0" destOrd="4" presId="urn:microsoft.com/office/officeart/2005/8/layout/hList1"/>
    <dgm:cxn modelId="{E519CCE7-3228-7E43-9868-503BE73D23AB}" srcId="{E295A88C-AED3-764A-A9E1-CD2DDF4F3D05}" destId="{079046E5-3A8A-344D-8A18-697CF11AF690}" srcOrd="2" destOrd="0" parTransId="{C58D8E78-344B-4D4B-96AD-38A5EAE76952}" sibTransId="{1E617D5F-46A9-CC4E-9A08-14F6BC198C16}"/>
    <dgm:cxn modelId="{C0AFAE84-5746-B048-9EBB-983E3F0950E0}" srcId="{9CEFBCCA-73AA-9C43-BCA9-64A5000B60D1}" destId="{2913B322-55D3-F540-A541-07338195989A}" srcOrd="4" destOrd="0" parTransId="{DCC33B0B-DA5B-364C-B4BB-B1A99A33CB54}" sibTransId="{F7D3F411-6551-F540-A9B8-959CC5F26950}"/>
    <dgm:cxn modelId="{3CAD2EE0-6311-9A4D-8063-ADAE61CA5C89}" srcId="{9CEFBCCA-73AA-9C43-BCA9-64A5000B60D1}" destId="{65E55D72-52F6-EA47-B428-B191757C0CF7}" srcOrd="6" destOrd="0" parTransId="{CAFA28F5-2759-054C-AE0A-02D5107AF824}" sibTransId="{5590F054-2CBC-8D44-84C4-71E3C00B1D24}"/>
    <dgm:cxn modelId="{A102271A-C622-9848-B460-CE4DF8F34DD1}" srcId="{9CEFBCCA-73AA-9C43-BCA9-64A5000B60D1}" destId="{882B3E56-7B6F-3141-A2E4-40984A2D75A5}" srcOrd="5" destOrd="0" parTransId="{86222AE3-F105-D54E-A02B-BCFC42E3349E}" sibTransId="{1A2598C1-D7DE-5540-B517-56641693AA00}"/>
    <dgm:cxn modelId="{13CF2BB0-9EB8-4E3A-9E67-AEAA11033801}" type="presOf" srcId="{7A7D1E1E-D4C2-F34F-9A7D-5139A59BC3FF}" destId="{7FE5A33E-B8F0-FC44-A5CD-5869835D2102}" srcOrd="0" destOrd="6" presId="urn:microsoft.com/office/officeart/2005/8/layout/hList1"/>
    <dgm:cxn modelId="{C323D7A4-3969-4144-8A41-4D112D4B8A46}" type="presOf" srcId="{9CEFBCCA-73AA-9C43-BCA9-64A5000B60D1}" destId="{A296559E-9DBB-7241-8A06-9D68C385524D}" srcOrd="0" destOrd="0" presId="urn:microsoft.com/office/officeart/2005/8/layout/hList1"/>
    <dgm:cxn modelId="{8E010CD7-9237-9B49-A9AA-F605BEC88FBB}" srcId="{32FA55E0-1947-B74D-AA77-393DCCD04CF7}" destId="{126B5BEB-FE40-0F4C-B75D-5F55DB0A34F9}" srcOrd="7" destOrd="0" parTransId="{C1000C61-1B78-1548-8414-BC4C4FFBFE0B}" sibTransId="{0F1D591E-0374-844C-902B-29F48D9C12E0}"/>
    <dgm:cxn modelId="{E34585B2-61D8-49BD-8D17-9261F84BC781}" type="presOf" srcId="{32FA55E0-1947-B74D-AA77-393DCCD04CF7}" destId="{584CAF6F-946D-CB4B-853F-1A2A3516777A}" srcOrd="0" destOrd="0" presId="urn:microsoft.com/office/officeart/2005/8/layout/hList1"/>
    <dgm:cxn modelId="{B69176B4-9600-E140-98C9-E8CB52B8382A}" srcId="{E295A88C-AED3-764A-A9E1-CD2DDF4F3D05}" destId="{53E5C210-6D83-944E-A9FA-1E0A22F27BE4}" srcOrd="1" destOrd="0" parTransId="{A7D29BE4-10D6-6740-B8F2-48A8B6A0B0D4}" sibTransId="{0946BAC2-07F1-2141-90D3-30D07D753155}"/>
    <dgm:cxn modelId="{4957B442-5311-4BFD-9C1B-9273820D093D}" type="presOf" srcId="{1B5FD22C-B962-CF41-967A-FB5EA2798AAD}" destId="{03FF037F-B80A-CD42-82CF-0B690FA9C17F}" srcOrd="0" destOrd="3" presId="urn:microsoft.com/office/officeart/2005/8/layout/hList1"/>
    <dgm:cxn modelId="{DC2E189C-1AEF-4E46-ACE6-A1D481D3FAEC}" srcId="{9CEFBCCA-73AA-9C43-BCA9-64A5000B60D1}" destId="{E42B1AA4-427A-2242-AA61-7BAB754157BB}" srcOrd="3" destOrd="0" parTransId="{6FBCA3B0-3765-EE4E-A28C-EC1F9416BC71}" sibTransId="{EF692122-D996-3C4B-B349-5F51323CBCD0}"/>
    <dgm:cxn modelId="{A9B13C1F-F527-6D4B-9DA1-7CDA32FCAB3D}" srcId="{53E5C210-6D83-944E-A9FA-1E0A22F27BE4}" destId="{5E4C6D95-2144-F14B-BEE6-9CE2ED7DAF11}" srcOrd="0" destOrd="0" parTransId="{5D325BC5-3A43-F049-97E5-664EA57C01A4}" sibTransId="{C923274D-A1CE-B84B-A750-B141A63657B7}"/>
    <dgm:cxn modelId="{832DD79C-A5B0-409E-BD09-953F5A2FB197}" type="presOf" srcId="{2C3A90BF-55E7-D946-8DD1-D29BE6FE69F8}" destId="{08FF0D15-BD06-EB4E-89D8-51A2E6A9F875}" srcOrd="0" destOrd="0" presId="urn:microsoft.com/office/officeart/2005/8/layout/hList1"/>
    <dgm:cxn modelId="{B8412A38-A937-5B4A-8A72-303B208DF96D}" srcId="{079046E5-3A8A-344D-8A18-697CF11AF690}" destId="{1C7D2E77-A57C-D14B-B524-B7AC2CF505F8}" srcOrd="3" destOrd="0" parTransId="{9462E3DC-A048-E248-9106-89D16B77ACB0}" sibTransId="{D40943FD-E984-BB43-801B-DEBAE3AC9A82}"/>
    <dgm:cxn modelId="{581FD8CA-70AE-2B43-BBDA-C208248FBFC0}" srcId="{9CEFBCCA-73AA-9C43-BCA9-64A5000B60D1}" destId="{2C3A90BF-55E7-D946-8DD1-D29BE6FE69F8}" srcOrd="0" destOrd="0" parTransId="{33F9D94E-4CFD-804E-9295-5487BD057313}" sibTransId="{B0DBEF69-9CE7-E14A-AB11-F08E999ECE5B}"/>
    <dgm:cxn modelId="{B456C329-2539-5A4D-B345-7CA073D9983A}" srcId="{53E5C210-6D83-944E-A9FA-1E0A22F27BE4}" destId="{27729BBC-D324-F24A-BF0A-8E39A0CE05C7}" srcOrd="5" destOrd="0" parTransId="{D204DD11-CED6-D242-B3AB-80E32DD42C50}" sibTransId="{BFC56B15-E0FF-B349-B043-303F4B7F4222}"/>
    <dgm:cxn modelId="{9744EA6E-E1A7-4EFA-A795-E039E0955749}" type="presOf" srcId="{53E5C210-6D83-944E-A9FA-1E0A22F27BE4}" destId="{C87F20D9-86D0-A34A-8436-669C9EBBB0DA}" srcOrd="0" destOrd="0" presId="urn:microsoft.com/office/officeart/2005/8/layout/hList1"/>
    <dgm:cxn modelId="{1F3F79C2-FD68-4842-9982-7D90A7707974}" type="presOf" srcId="{97E9F184-BD41-8746-BA3C-C0EA6DFBE3ED}" destId="{08FF0D15-BD06-EB4E-89D8-51A2E6A9F875}" srcOrd="0" destOrd="7" presId="urn:microsoft.com/office/officeart/2005/8/layout/hList1"/>
    <dgm:cxn modelId="{5759BBB1-2D4B-F741-B789-8D2C5735E952}" type="presOf" srcId="{57121B04-F448-CE40-9BAE-6F8107687CAB}" destId="{03FF037F-B80A-CD42-82CF-0B690FA9C17F}" srcOrd="0" destOrd="6" presId="urn:microsoft.com/office/officeart/2005/8/layout/hList1"/>
    <dgm:cxn modelId="{64FA6B59-D211-4731-BBE1-889793ED3E22}" type="presOf" srcId="{2913B322-55D3-F540-A541-07338195989A}" destId="{08FF0D15-BD06-EB4E-89D8-51A2E6A9F875}" srcOrd="0" destOrd="4" presId="urn:microsoft.com/office/officeart/2005/8/layout/hList1"/>
    <dgm:cxn modelId="{47383634-CE7C-493E-B858-AF3C234F80FF}" type="presOf" srcId="{079046E5-3A8A-344D-8A18-697CF11AF690}" destId="{7487737D-0DEC-7E43-82B5-EC7DE327CFF8}" srcOrd="0" destOrd="0" presId="urn:microsoft.com/office/officeart/2005/8/layout/hList1"/>
    <dgm:cxn modelId="{AFC873D2-C3C2-3244-A358-DF2BE6388802}" srcId="{9CEFBCCA-73AA-9C43-BCA9-64A5000B60D1}" destId="{97E9F184-BD41-8746-BA3C-C0EA6DFBE3ED}" srcOrd="7" destOrd="0" parTransId="{8C030948-BFC5-1346-8304-FE9D5603B77F}" sibTransId="{487F1E9F-F059-8B41-8DF6-01AEFDBBD370}"/>
    <dgm:cxn modelId="{D7972728-F66C-E94D-9C42-3B447C265860}" srcId="{53E5C210-6D83-944E-A9FA-1E0A22F27BE4}" destId="{AB61F485-6832-3D4D-84B4-DEF469493A91}" srcOrd="2" destOrd="0" parTransId="{AB495CFE-6C18-1C4C-B8C6-841E6795A413}" sibTransId="{E3BE3252-3406-D34F-873B-E6C3026F596F}"/>
    <dgm:cxn modelId="{E5E202EB-8BCA-A144-90F7-E20FCAD048DD}" type="presOf" srcId="{A0235153-41FA-F045-9BDD-915A5E9DC683}" destId="{7FE5A33E-B8F0-FC44-A5CD-5869835D2102}" srcOrd="0" destOrd="8" presId="urn:microsoft.com/office/officeart/2005/8/layout/hList1"/>
    <dgm:cxn modelId="{2ED6104A-8DDE-204F-9953-490B7C742571}" srcId="{32FA55E0-1947-B74D-AA77-393DCCD04CF7}" destId="{B86800F3-8B60-F648-AF16-035D3F48EF67}" srcOrd="5" destOrd="0" parTransId="{EB2DA8D9-94A5-2A41-A181-E1C6D27E9430}" sibTransId="{7F418D9E-43E8-D940-98F9-F7B02B9F8CE1}"/>
    <dgm:cxn modelId="{A575D1A3-0671-2C43-9D5C-4DFF14B943A6}" type="presOf" srcId="{126B5BEB-FE40-0F4C-B75D-5F55DB0A34F9}" destId="{704BF228-28C9-3442-9C44-9D5CDDAFFF3E}" srcOrd="0" destOrd="7" presId="urn:microsoft.com/office/officeart/2005/8/layout/hList1"/>
    <dgm:cxn modelId="{C0D8929B-9580-4717-98F0-09CAEEEB8DB8}" type="presOf" srcId="{21245132-AF26-C644-8CB7-CA39FA529332}" destId="{704BF228-28C9-3442-9C44-9D5CDDAFFF3E}" srcOrd="0" destOrd="2" presId="urn:microsoft.com/office/officeart/2005/8/layout/hList1"/>
    <dgm:cxn modelId="{9F37C39B-DF8A-4784-849F-4497ECE92F84}" type="presOf" srcId="{05FD580B-9A71-7944-BF80-330E697EAB4B}" destId="{03FF037F-B80A-CD42-82CF-0B690FA9C17F}" srcOrd="0" destOrd="1" presId="urn:microsoft.com/office/officeart/2005/8/layout/hList1"/>
    <dgm:cxn modelId="{60B9B270-00F2-A248-B4EE-A6D1D944EC11}" srcId="{079046E5-3A8A-344D-8A18-697CF11AF690}" destId="{F9F92CFA-BC4E-844F-A405-F1B7B13B57C4}" srcOrd="2" destOrd="0" parTransId="{3F717FFD-B360-3F45-A318-64F1B34D4848}" sibTransId="{9A0FE2E6-BE0A-134A-A5CA-50A2192B4D1E}"/>
    <dgm:cxn modelId="{D4D5FEB6-8D5F-4847-AB44-2CD3B3F4E2FF}" type="presOf" srcId="{22553C62-D3C4-7049-9A9C-C2D427DBF1B1}" destId="{7FE5A33E-B8F0-FC44-A5CD-5869835D2102}" srcOrd="0" destOrd="1" presId="urn:microsoft.com/office/officeart/2005/8/layout/hList1"/>
    <dgm:cxn modelId="{B19093B5-2A74-4E64-99FD-8C6EFA6F5782}" type="presOf" srcId="{0913B68B-7C87-1C4D-B763-81F13B68E9EB}" destId="{08FF0D15-BD06-EB4E-89D8-51A2E6A9F875}" srcOrd="0" destOrd="1" presId="urn:microsoft.com/office/officeart/2005/8/layout/hList1"/>
    <dgm:cxn modelId="{28ADC395-1E89-4C99-98E8-6B5281DA1DF7}" type="presOf" srcId="{F9F92CFA-BC4E-844F-A405-F1B7B13B57C4}" destId="{7FE5A33E-B8F0-FC44-A5CD-5869835D2102}" srcOrd="0" destOrd="2" presId="urn:microsoft.com/office/officeart/2005/8/layout/hList1"/>
    <dgm:cxn modelId="{19C78398-6DC7-42AD-A2D4-12B1F6E7D7DA}" type="presOf" srcId="{2DCCB570-C675-B44D-A2E1-86BFE98CCC5D}" destId="{704BF228-28C9-3442-9C44-9D5CDDAFFF3E}" srcOrd="0" destOrd="6" presId="urn:microsoft.com/office/officeart/2005/8/layout/hList1"/>
    <dgm:cxn modelId="{F959A076-89AD-604E-9678-BA06EA529D92}" srcId="{079046E5-3A8A-344D-8A18-697CF11AF690}" destId="{DBD3F39D-BF9D-E648-AEA4-0D8339F700C3}" srcOrd="7" destOrd="0" parTransId="{68A2D173-F08D-334C-AA92-A7BF4603164F}" sibTransId="{4477193C-9663-3341-A9CA-F9D19C6FE2D9}"/>
    <dgm:cxn modelId="{E9D95D8D-3F3F-4761-B10D-A32BD0C18AFF}" type="presOf" srcId="{667964A2-CE41-3345-9C70-6DF5C85B58D2}" destId="{704BF228-28C9-3442-9C44-9D5CDDAFFF3E}" srcOrd="0" destOrd="1" presId="urn:microsoft.com/office/officeart/2005/8/layout/hList1"/>
    <dgm:cxn modelId="{9BF479F2-1E4D-FF46-A69C-8EE2D33E6051}" srcId="{32FA55E0-1947-B74D-AA77-393DCCD04CF7}" destId="{8CCB5475-7D65-C247-8A49-3A12A5ECF7DB}" srcOrd="9" destOrd="0" parTransId="{3BB390A8-3244-D04D-B63A-DBAAB721E67B}" sibTransId="{83B32918-BA52-3E4D-BD01-FC4F987F27C4}"/>
    <dgm:cxn modelId="{F1B3896F-8212-404F-AECF-BE1993D55574}" srcId="{53E5C210-6D83-944E-A9FA-1E0A22F27BE4}" destId="{C75E85F6-52C8-CC4F-B6E7-0DEA96510C89}" srcOrd="4" destOrd="0" parTransId="{F780CD01-148A-E648-8461-46BBCAE3502C}" sibTransId="{FFEAB7A6-453C-AA4C-873B-2B2C204DEE3E}"/>
    <dgm:cxn modelId="{69E0D1B7-5C46-47F0-A42E-2C67144D3BAB}" type="presOf" srcId="{27729BBC-D324-F24A-BF0A-8E39A0CE05C7}" destId="{03FF037F-B80A-CD42-82CF-0B690FA9C17F}" srcOrd="0" destOrd="5" presId="urn:microsoft.com/office/officeart/2005/8/layout/hList1"/>
    <dgm:cxn modelId="{C4B7D4A8-7CA6-B843-A99A-7B6F198E0771}" type="presOf" srcId="{DBD3F39D-BF9D-E648-AEA4-0D8339F700C3}" destId="{7FE5A33E-B8F0-FC44-A5CD-5869835D2102}" srcOrd="0" destOrd="7" presId="urn:microsoft.com/office/officeart/2005/8/layout/hList1"/>
    <dgm:cxn modelId="{8D7930DE-8807-45D0-874E-6AAA02995385}" type="presOf" srcId="{AB61F485-6832-3D4D-84B4-DEF469493A91}" destId="{03FF037F-B80A-CD42-82CF-0B690FA9C17F}" srcOrd="0" destOrd="2" presId="urn:microsoft.com/office/officeart/2005/8/layout/hList1"/>
    <dgm:cxn modelId="{B5768E52-1794-4760-A085-418C5842B81F}" type="presOf" srcId="{8CCB5475-7D65-C247-8A49-3A12A5ECF7DB}" destId="{704BF228-28C9-3442-9C44-9D5CDDAFFF3E}" srcOrd="0" destOrd="9" presId="urn:microsoft.com/office/officeart/2005/8/layout/hList1"/>
    <dgm:cxn modelId="{AA53DCA3-5B1E-B840-949E-9AE4B2611F5A}" srcId="{9CEFBCCA-73AA-9C43-BCA9-64A5000B60D1}" destId="{F1FC84D2-0D63-1144-ADC1-3EA46931763D}" srcOrd="8" destOrd="0" parTransId="{1FDABFBD-67BF-8240-BD75-E4A5C09538D8}" sibTransId="{F55371C8-AC01-CF47-8370-6F962E943BB2}"/>
    <dgm:cxn modelId="{C8B61CF0-D982-9E44-BDEE-D84F30A7292E}" srcId="{32FA55E0-1947-B74D-AA77-393DCCD04CF7}" destId="{F9C42225-0288-7B41-9714-98B7301E0AD9}" srcOrd="3" destOrd="0" parTransId="{BE8C9402-3922-FB40-A57F-3320B8DA1F7B}" sibTransId="{B46B013A-1641-B244-8C15-10115CC0B9B2}"/>
    <dgm:cxn modelId="{7B2FFA13-8C91-4238-9D2D-3DD79C28D236}" type="presOf" srcId="{F1FC84D2-0D63-1144-ADC1-3EA46931763D}" destId="{08FF0D15-BD06-EB4E-89D8-51A2E6A9F875}" srcOrd="0" destOrd="8" presId="urn:microsoft.com/office/officeart/2005/8/layout/hList1"/>
    <dgm:cxn modelId="{9AC2BDE0-E480-EF43-B1C3-58234FF8DE3C}" srcId="{32FA55E0-1947-B74D-AA77-393DCCD04CF7}" destId="{2DCCB570-C675-B44D-A2E1-86BFE98CCC5D}" srcOrd="6" destOrd="0" parTransId="{AD9DD8FE-46EC-5C47-BADB-C52B687274B4}" sibTransId="{EF546B44-12FB-6041-8310-317BCA521174}"/>
    <dgm:cxn modelId="{2083CC56-18AC-294D-A7B1-CD0F7726A67A}" srcId="{53E5C210-6D83-944E-A9FA-1E0A22F27BE4}" destId="{1B5FD22C-B962-CF41-967A-FB5EA2798AAD}" srcOrd="3" destOrd="0" parTransId="{90FFC262-F44C-2A4E-8FB4-5D7491CB1005}" sibTransId="{2C249E9B-C884-8346-B3C7-CFA75B3B971F}"/>
    <dgm:cxn modelId="{4322FDA7-E403-452E-91E0-FB0DEE4ED417}" type="presOf" srcId="{6A8A1AF4-DF3E-044D-AEB7-563EA5861A82}" destId="{08FF0D15-BD06-EB4E-89D8-51A2E6A9F875}" srcOrd="0" destOrd="2" presId="urn:microsoft.com/office/officeart/2005/8/layout/hList1"/>
    <dgm:cxn modelId="{A1E07E1B-6BF7-2C40-9960-ECF2D0024912}" srcId="{9CEFBCCA-73AA-9C43-BCA9-64A5000B60D1}" destId="{6A8A1AF4-DF3E-044D-AEB7-563EA5861A82}" srcOrd="2" destOrd="0" parTransId="{D1861B59-7377-F44E-A9C4-4F4F9C4D050F}" sibTransId="{85473CE1-2804-5141-8AA4-4C32F947EAC0}"/>
    <dgm:cxn modelId="{D3E12EBE-71E4-1049-9FF5-1E0636499F25}" srcId="{9CEFBCCA-73AA-9C43-BCA9-64A5000B60D1}" destId="{0913B68B-7C87-1C4D-B763-81F13B68E9EB}" srcOrd="1" destOrd="0" parTransId="{438F5C62-659A-034A-9AAA-B9E473295CED}" sibTransId="{B8749DE7-1921-0946-831E-CA34EED45B22}"/>
    <dgm:cxn modelId="{844CEDC3-EB34-497A-966B-99EABB114202}" type="presOf" srcId="{C732EB8B-785C-C64D-8627-1347029F8C63}" destId="{7FE5A33E-B8F0-FC44-A5CD-5869835D2102}" srcOrd="0" destOrd="5" presId="urn:microsoft.com/office/officeart/2005/8/layout/hList1"/>
    <dgm:cxn modelId="{6F26DED9-9164-4BEE-B08C-E6E38AA3C0ED}" type="presOf" srcId="{C75E85F6-52C8-CC4F-B6E7-0DEA96510C89}" destId="{03FF037F-B80A-CD42-82CF-0B690FA9C17F}" srcOrd="0" destOrd="4" presId="urn:microsoft.com/office/officeart/2005/8/layout/hList1"/>
    <dgm:cxn modelId="{C82311C4-0850-4D97-AC61-4130A8727161}" type="presOf" srcId="{FE1DE2C4-27D3-EF4F-9D6A-7A8C371BB927}" destId="{7FE5A33E-B8F0-FC44-A5CD-5869835D2102}" srcOrd="0" destOrd="0" presId="urn:microsoft.com/office/officeart/2005/8/layout/hList1"/>
    <dgm:cxn modelId="{0433ABEF-AB82-4B6D-8656-CC1EE7B36F57}" type="presOf" srcId="{59513200-182E-EB4D-A8F4-595B20A906BA}" destId="{704BF228-28C9-3442-9C44-9D5CDDAFFF3E}" srcOrd="0" destOrd="4" presId="urn:microsoft.com/office/officeart/2005/8/layout/hList1"/>
    <dgm:cxn modelId="{5D7D3EF6-93D0-4665-8108-FA9F974AE620}" type="presOf" srcId="{1C7D2E77-A57C-D14B-B524-B7AC2CF505F8}" destId="{7FE5A33E-B8F0-FC44-A5CD-5869835D2102}" srcOrd="0" destOrd="3" presId="urn:microsoft.com/office/officeart/2005/8/layout/hList1"/>
    <dgm:cxn modelId="{AD4E6DC7-1C91-EB4A-B57C-33842F0A3050}" srcId="{53E5C210-6D83-944E-A9FA-1E0A22F27BE4}" destId="{57121B04-F448-CE40-9BAE-6F8107687CAB}" srcOrd="6" destOrd="0" parTransId="{77A6BAA2-24D4-4C43-8A91-C01C55E5B58B}" sibTransId="{872C8EC6-241D-834D-8701-001894CEB5C6}"/>
    <dgm:cxn modelId="{485CA016-8098-1745-BDED-1FCDFBB6D300}" srcId="{32FA55E0-1947-B74D-AA77-393DCCD04CF7}" destId="{59513200-182E-EB4D-A8F4-595B20A906BA}" srcOrd="4" destOrd="0" parTransId="{11C5C2AF-C6AB-2E4D-AED0-D96C30BD5BBB}" sibTransId="{9921853A-FDDC-B14B-B0C9-7B1738C9C9AF}"/>
    <dgm:cxn modelId="{69016A01-546D-164E-BB08-BDB5591EBA7B}" srcId="{079046E5-3A8A-344D-8A18-697CF11AF690}" destId="{40FF9413-9E49-DE48-8CC8-189CEDA87FAA}" srcOrd="9" destOrd="0" parTransId="{BB757AF4-8AD7-8E4A-89E0-CF0EC82B2C4F}" sibTransId="{EABD20CD-A95A-8948-AB13-3A79B5737202}"/>
    <dgm:cxn modelId="{D0D071B1-62E7-9342-B137-4E1CA6C5480D}" srcId="{E295A88C-AED3-764A-A9E1-CD2DDF4F3D05}" destId="{32FA55E0-1947-B74D-AA77-393DCCD04CF7}" srcOrd="3" destOrd="0" parTransId="{B254C89D-44A0-5845-BF74-10E31405EB15}" sibTransId="{7FEAB41C-A445-194B-8C08-D5095EC10B7F}"/>
    <dgm:cxn modelId="{993F74E8-4310-B84B-A62F-085F4E93D9A7}" srcId="{079046E5-3A8A-344D-8A18-697CF11AF690}" destId="{FE1DE2C4-27D3-EF4F-9D6A-7A8C371BB927}" srcOrd="0" destOrd="0" parTransId="{A144A0BE-3BA3-5C49-95BC-0A5BCF685C05}" sibTransId="{CC21225C-45D7-F741-9B21-0D85738FC672}"/>
    <dgm:cxn modelId="{FDC2EB97-93D5-2242-BFFB-B6B373FF3C9A}" srcId="{079046E5-3A8A-344D-8A18-697CF11AF690}" destId="{A0235153-41FA-F045-9BDD-915A5E9DC683}" srcOrd="8" destOrd="0" parTransId="{6F1D3E78-5BBE-184D-8A6C-231AADF2D1AF}" sibTransId="{C1BCB3FE-65E0-7649-8011-3A33EA3AC9E5}"/>
    <dgm:cxn modelId="{5BB7FD8F-1A4F-3547-8B46-C5EB5C63458F}" srcId="{32FA55E0-1947-B74D-AA77-393DCCD04CF7}" destId="{D720F927-ECBE-EA45-ACEC-5ACCC68BD892}" srcOrd="0" destOrd="0" parTransId="{ABA1CB9A-F188-7049-B416-71436D7931AB}" sibTransId="{00DC7154-7DC4-654D-B7BB-8E3D439503D0}"/>
    <dgm:cxn modelId="{4204E159-F4CD-5D49-BB60-2E9325C71B55}" type="presOf" srcId="{9A0E0BD4-BF91-744F-9833-5667A1D87A9C}" destId="{03FF037F-B80A-CD42-82CF-0B690FA9C17F}" srcOrd="0" destOrd="7" presId="urn:microsoft.com/office/officeart/2005/8/layout/hList1"/>
    <dgm:cxn modelId="{F597C64A-5CC1-445E-BFD4-80C3C92FBE97}" type="presOf" srcId="{5E4C6D95-2144-F14B-BEE6-9CE2ED7DAF11}" destId="{03FF037F-B80A-CD42-82CF-0B690FA9C17F}" srcOrd="0" destOrd="0" presId="urn:microsoft.com/office/officeart/2005/8/layout/hList1"/>
    <dgm:cxn modelId="{FC37DF61-F3FF-D547-A1F5-97521C516E36}" srcId="{079046E5-3A8A-344D-8A18-697CF11AF690}" destId="{550E7642-607C-0841-857B-D2EFA744DF6E}" srcOrd="4" destOrd="0" parTransId="{943980F3-33B4-9F4E-BFE2-05B3FC632044}" sibTransId="{63521313-19C1-D94A-B813-7A4AA016D13B}"/>
    <dgm:cxn modelId="{0B23F4DF-C0AC-8845-8172-1312FD6729F9}" srcId="{32FA55E0-1947-B74D-AA77-393DCCD04CF7}" destId="{21245132-AF26-C644-8CB7-CA39FA529332}" srcOrd="2" destOrd="0" parTransId="{1A81D260-1C63-1E4C-A56B-38E0A80F634D}" sibTransId="{F75EE67F-A5C5-9442-A3E9-0BAE82143CD4}"/>
    <dgm:cxn modelId="{2505C5D3-3535-4D41-BAC8-7C8A64A3FF46}" type="presOf" srcId="{40FF9413-9E49-DE48-8CC8-189CEDA87FAA}" destId="{7FE5A33E-B8F0-FC44-A5CD-5869835D2102}" srcOrd="0" destOrd="9" presId="urn:microsoft.com/office/officeart/2005/8/layout/hList1"/>
    <dgm:cxn modelId="{CA6C8E7A-0693-EA48-9260-F5B2E2EFDF1A}" srcId="{53E5C210-6D83-944E-A9FA-1E0A22F27BE4}" destId="{05FD580B-9A71-7944-BF80-330E697EAB4B}" srcOrd="1" destOrd="0" parTransId="{1679C30C-9F08-9445-B6B5-A416A971CDFF}" sibTransId="{68E86322-A776-864E-BD17-3764FEDBD28E}"/>
    <dgm:cxn modelId="{B101641F-81DD-AD47-AB1A-4B1B096A7A7A}" srcId="{079046E5-3A8A-344D-8A18-697CF11AF690}" destId="{22553C62-D3C4-7049-9A9C-C2D427DBF1B1}" srcOrd="1" destOrd="0" parTransId="{00740E07-7C50-2645-BCA3-3CBB463C31E3}" sibTransId="{46393E9F-41CF-954C-9B39-C6AE23B7E597}"/>
    <dgm:cxn modelId="{91B9391D-5627-CA42-B790-BA098D253A33}" srcId="{32FA55E0-1947-B74D-AA77-393DCCD04CF7}" destId="{667964A2-CE41-3345-9C70-6DF5C85B58D2}" srcOrd="1" destOrd="0" parTransId="{3F156D4E-A03E-704B-BE97-7155C38E89CB}" sibTransId="{B1CBCB04-19ED-E149-BA5B-36E764D9D7C3}"/>
    <dgm:cxn modelId="{EEF12FA5-65F1-A04D-AF3C-50028FE6AAC2}" srcId="{E295A88C-AED3-764A-A9E1-CD2DDF4F3D05}" destId="{9CEFBCCA-73AA-9C43-BCA9-64A5000B60D1}" srcOrd="0" destOrd="0" parTransId="{810149C9-E4C9-8E44-8BC2-9555ECD84545}" sibTransId="{A534F54E-49B6-3048-B0DE-1FF4387F6D95}"/>
    <dgm:cxn modelId="{82C3F523-9566-184D-869A-6099219DAA6D}" srcId="{079046E5-3A8A-344D-8A18-697CF11AF690}" destId="{C732EB8B-785C-C64D-8627-1347029F8C63}" srcOrd="5" destOrd="0" parTransId="{980356FB-E388-E847-92F3-2B7D8437F4BF}" sibTransId="{78076D3A-DAAF-2946-8C6E-BE2275C15008}"/>
    <dgm:cxn modelId="{F622C24F-48B1-934F-8B2A-F64BBC4894B1}" srcId="{53E5C210-6D83-944E-A9FA-1E0A22F27BE4}" destId="{9A0E0BD4-BF91-744F-9833-5667A1D87A9C}" srcOrd="7" destOrd="0" parTransId="{8DFCD7DE-B447-EA47-8411-9C81D89351EC}" sibTransId="{DB1D9E14-5B15-204C-8E9A-3A438746B2D4}"/>
    <dgm:cxn modelId="{0BC6071F-61E7-4DC4-B527-5F93D0D20407}" type="presOf" srcId="{B86800F3-8B60-F648-AF16-035D3F48EF67}" destId="{704BF228-28C9-3442-9C44-9D5CDDAFFF3E}" srcOrd="0" destOrd="5" presId="urn:microsoft.com/office/officeart/2005/8/layout/hList1"/>
    <dgm:cxn modelId="{3B451546-3437-4ADD-AEB9-D5841E2ABD9B}" type="presParOf" srcId="{CF368EC8-A20C-6740-8E52-701BBD8665E4}" destId="{830520F7-2956-5B42-9940-269BE9C7B63E}" srcOrd="0" destOrd="0" presId="urn:microsoft.com/office/officeart/2005/8/layout/hList1"/>
    <dgm:cxn modelId="{58D7065E-273E-4F62-A40D-1413899BC80C}" type="presParOf" srcId="{830520F7-2956-5B42-9940-269BE9C7B63E}" destId="{A296559E-9DBB-7241-8A06-9D68C385524D}" srcOrd="0" destOrd="0" presId="urn:microsoft.com/office/officeart/2005/8/layout/hList1"/>
    <dgm:cxn modelId="{A34321C8-C4CA-4598-866C-ADBC85331BB3}" type="presParOf" srcId="{830520F7-2956-5B42-9940-269BE9C7B63E}" destId="{08FF0D15-BD06-EB4E-89D8-51A2E6A9F875}" srcOrd="1" destOrd="0" presId="urn:microsoft.com/office/officeart/2005/8/layout/hList1"/>
    <dgm:cxn modelId="{9FA11BEC-8FF2-4755-AF90-EC1A7CAC1A36}" type="presParOf" srcId="{CF368EC8-A20C-6740-8E52-701BBD8665E4}" destId="{C8AD7B52-35D0-2142-A1D9-FDF6C2E0EE09}" srcOrd="1" destOrd="0" presId="urn:microsoft.com/office/officeart/2005/8/layout/hList1"/>
    <dgm:cxn modelId="{D4A90771-0094-4B2C-A9C7-73102C205E0B}" type="presParOf" srcId="{CF368EC8-A20C-6740-8E52-701BBD8665E4}" destId="{5C020165-3144-E14D-88F9-0664D2D114E4}" srcOrd="2" destOrd="0" presId="urn:microsoft.com/office/officeart/2005/8/layout/hList1"/>
    <dgm:cxn modelId="{AFA3B2DA-F92E-4F27-942D-42DEF41C28D0}" type="presParOf" srcId="{5C020165-3144-E14D-88F9-0664D2D114E4}" destId="{C87F20D9-86D0-A34A-8436-669C9EBBB0DA}" srcOrd="0" destOrd="0" presId="urn:microsoft.com/office/officeart/2005/8/layout/hList1"/>
    <dgm:cxn modelId="{7E895563-9166-4C52-A713-D80C18DDFC11}" type="presParOf" srcId="{5C020165-3144-E14D-88F9-0664D2D114E4}" destId="{03FF037F-B80A-CD42-82CF-0B690FA9C17F}" srcOrd="1" destOrd="0" presId="urn:microsoft.com/office/officeart/2005/8/layout/hList1"/>
    <dgm:cxn modelId="{7F119005-800C-4B80-8B44-BCB0B47E637D}" type="presParOf" srcId="{CF368EC8-A20C-6740-8E52-701BBD8665E4}" destId="{1A8E3620-860A-2141-9B87-37D7D446A861}" srcOrd="3" destOrd="0" presId="urn:microsoft.com/office/officeart/2005/8/layout/hList1"/>
    <dgm:cxn modelId="{D8E79827-D808-4E15-8D55-9136B41B6904}" type="presParOf" srcId="{CF368EC8-A20C-6740-8E52-701BBD8665E4}" destId="{3EC90F56-F5ED-264F-B54C-A91714011AFC}" srcOrd="4" destOrd="0" presId="urn:microsoft.com/office/officeart/2005/8/layout/hList1"/>
    <dgm:cxn modelId="{D756E981-9A07-410E-A4BA-52AD6B799050}" type="presParOf" srcId="{3EC90F56-F5ED-264F-B54C-A91714011AFC}" destId="{7487737D-0DEC-7E43-82B5-EC7DE327CFF8}" srcOrd="0" destOrd="0" presId="urn:microsoft.com/office/officeart/2005/8/layout/hList1"/>
    <dgm:cxn modelId="{00A4F3DA-02AE-4FE2-AE07-54E2548CA3C9}" type="presParOf" srcId="{3EC90F56-F5ED-264F-B54C-A91714011AFC}" destId="{7FE5A33E-B8F0-FC44-A5CD-5869835D2102}" srcOrd="1" destOrd="0" presId="urn:microsoft.com/office/officeart/2005/8/layout/hList1"/>
    <dgm:cxn modelId="{31B88D79-AB36-4984-8E38-6733C54333DB}" type="presParOf" srcId="{CF368EC8-A20C-6740-8E52-701BBD8665E4}" destId="{495783D6-B0ED-BA44-9871-6B091131EF10}" srcOrd="5" destOrd="0" presId="urn:microsoft.com/office/officeart/2005/8/layout/hList1"/>
    <dgm:cxn modelId="{BD0041B4-13E2-410D-BA01-D5CDC6ED0FF4}" type="presParOf" srcId="{CF368EC8-A20C-6740-8E52-701BBD8665E4}" destId="{6D157C63-F985-144F-B1F1-ACEB3AD641C7}" srcOrd="6" destOrd="0" presId="urn:microsoft.com/office/officeart/2005/8/layout/hList1"/>
    <dgm:cxn modelId="{601D8FA2-7AD3-4B27-A1E4-9298E0653560}" type="presParOf" srcId="{6D157C63-F985-144F-B1F1-ACEB3AD641C7}" destId="{584CAF6F-946D-CB4B-853F-1A2A3516777A}" srcOrd="0" destOrd="0" presId="urn:microsoft.com/office/officeart/2005/8/layout/hList1"/>
    <dgm:cxn modelId="{3AF34FBD-B1B9-4F26-9828-616BE0465640}" type="presParOf" srcId="{6D157C63-F985-144F-B1F1-ACEB3AD641C7}" destId="{704BF228-28C9-3442-9C44-9D5CDDAFFF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51B8-766D-1146-8F6E-C1EC1A8FFAB2}">
      <dsp:nvSpPr>
        <dsp:cNvPr id="0" name=""/>
        <dsp:cNvSpPr/>
      </dsp:nvSpPr>
      <dsp:spPr>
        <a:xfrm>
          <a:off x="881721" y="161649"/>
          <a:ext cx="2743138" cy="144925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t>Align funding method with state/system priorities</a:t>
          </a:r>
        </a:p>
      </dsp:txBody>
      <dsp:txXfrm>
        <a:off x="924168" y="204096"/>
        <a:ext cx="2658244" cy="1364359"/>
      </dsp:txXfrm>
    </dsp:sp>
    <dsp:sp modelId="{B2D68800-A837-DE41-A984-B4EAA990EBB3}">
      <dsp:nvSpPr>
        <dsp:cNvPr id="0" name=""/>
        <dsp:cNvSpPr/>
      </dsp:nvSpPr>
      <dsp:spPr>
        <a:xfrm rot="19457599">
          <a:off x="3548824" y="634164"/>
          <a:ext cx="808947" cy="32092"/>
        </a:xfrm>
        <a:custGeom>
          <a:avLst/>
          <a:gdLst/>
          <a:ahLst/>
          <a:cxnLst/>
          <a:rect l="0" t="0" r="0" b="0"/>
          <a:pathLst>
            <a:path>
              <a:moveTo>
                <a:pt x="0" y="16046"/>
              </a:moveTo>
              <a:lnTo>
                <a:pt x="808947" y="160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3074" y="629987"/>
        <a:ext cx="40447" cy="40447"/>
      </dsp:txXfrm>
    </dsp:sp>
    <dsp:sp modelId="{A8647680-F4BC-B44E-8D4A-05A09DE0B9B1}">
      <dsp:nvSpPr>
        <dsp:cNvPr id="0" name=""/>
        <dsp:cNvSpPr/>
      </dsp:nvSpPr>
      <dsp:spPr>
        <a:xfrm>
          <a:off x="4281737" y="3596"/>
          <a:ext cx="3030653" cy="8210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a:t>Completion/Attainment</a:t>
          </a:r>
        </a:p>
      </dsp:txBody>
      <dsp:txXfrm>
        <a:off x="4305786" y="27645"/>
        <a:ext cx="2982555" cy="772999"/>
      </dsp:txXfrm>
    </dsp:sp>
    <dsp:sp modelId="{8CC946EB-B947-EF48-A5BA-403A14304C7C}">
      <dsp:nvSpPr>
        <dsp:cNvPr id="0" name=""/>
        <dsp:cNvSpPr/>
      </dsp:nvSpPr>
      <dsp:spPr>
        <a:xfrm rot="2142401">
          <a:off x="3548824" y="1106295"/>
          <a:ext cx="808947" cy="32092"/>
        </a:xfrm>
        <a:custGeom>
          <a:avLst/>
          <a:gdLst/>
          <a:ahLst/>
          <a:cxnLst/>
          <a:rect l="0" t="0" r="0" b="0"/>
          <a:pathLst>
            <a:path>
              <a:moveTo>
                <a:pt x="0" y="16046"/>
              </a:moveTo>
              <a:lnTo>
                <a:pt x="808947" y="160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3074" y="1102117"/>
        <a:ext cx="40447" cy="40447"/>
      </dsp:txXfrm>
    </dsp:sp>
    <dsp:sp modelId="{D3DB545B-2F4F-164E-ACD0-2552B5CDE53B}">
      <dsp:nvSpPr>
        <dsp:cNvPr id="0" name=""/>
        <dsp:cNvSpPr/>
      </dsp:nvSpPr>
      <dsp:spPr>
        <a:xfrm>
          <a:off x="4281737" y="947858"/>
          <a:ext cx="3061477" cy="8210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a:t>Jobs/Economic Development</a:t>
          </a:r>
        </a:p>
      </dsp:txBody>
      <dsp:txXfrm>
        <a:off x="4305786" y="971907"/>
        <a:ext cx="3013379" cy="772999"/>
      </dsp:txXfrm>
    </dsp:sp>
    <dsp:sp modelId="{CFEDE106-021C-8944-BB9C-C8CB9DE1EA2F}">
      <dsp:nvSpPr>
        <dsp:cNvPr id="0" name=""/>
        <dsp:cNvSpPr/>
      </dsp:nvSpPr>
      <dsp:spPr>
        <a:xfrm>
          <a:off x="881721" y="2596186"/>
          <a:ext cx="2778888" cy="130148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t>Align institution priorities </a:t>
          </a:r>
        </a:p>
      </dsp:txBody>
      <dsp:txXfrm>
        <a:off x="919840" y="2634305"/>
        <a:ext cx="2702650" cy="1225250"/>
      </dsp:txXfrm>
    </dsp:sp>
    <dsp:sp modelId="{F21281E5-6ED9-664D-A674-6D7457E56D0B}">
      <dsp:nvSpPr>
        <dsp:cNvPr id="0" name=""/>
        <dsp:cNvSpPr/>
      </dsp:nvSpPr>
      <dsp:spPr>
        <a:xfrm rot="18289469">
          <a:off x="3413914" y="2758753"/>
          <a:ext cx="1150269" cy="32092"/>
        </a:xfrm>
        <a:custGeom>
          <a:avLst/>
          <a:gdLst/>
          <a:ahLst/>
          <a:cxnLst/>
          <a:rect l="0" t="0" r="0" b="0"/>
          <a:pathLst>
            <a:path>
              <a:moveTo>
                <a:pt x="0" y="16046"/>
              </a:moveTo>
              <a:lnTo>
                <a:pt x="1150269" y="160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60292" y="2746043"/>
        <a:ext cx="57513" cy="57513"/>
      </dsp:txXfrm>
    </dsp:sp>
    <dsp:sp modelId="{E4E7F0AE-4CB8-9643-8766-2D6C1E95440B}">
      <dsp:nvSpPr>
        <dsp:cNvPr id="0" name=""/>
        <dsp:cNvSpPr/>
      </dsp:nvSpPr>
      <dsp:spPr>
        <a:xfrm>
          <a:off x="4317487" y="1892120"/>
          <a:ext cx="2982291" cy="82109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a:t>Support Scaling of Proven Student Success Practices</a:t>
          </a:r>
        </a:p>
      </dsp:txBody>
      <dsp:txXfrm>
        <a:off x="4341536" y="1916169"/>
        <a:ext cx="2934193" cy="772999"/>
      </dsp:txXfrm>
    </dsp:sp>
    <dsp:sp modelId="{23D43FA2-608F-F94D-8007-AD277BA2BCB8}">
      <dsp:nvSpPr>
        <dsp:cNvPr id="0" name=""/>
        <dsp:cNvSpPr/>
      </dsp:nvSpPr>
      <dsp:spPr>
        <a:xfrm>
          <a:off x="3660610" y="3230884"/>
          <a:ext cx="656877" cy="32092"/>
        </a:xfrm>
        <a:custGeom>
          <a:avLst/>
          <a:gdLst/>
          <a:ahLst/>
          <a:cxnLst/>
          <a:rect l="0" t="0" r="0" b="0"/>
          <a:pathLst>
            <a:path>
              <a:moveTo>
                <a:pt x="0" y="16046"/>
              </a:moveTo>
              <a:lnTo>
                <a:pt x="656877" y="160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72627" y="3230508"/>
        <a:ext cx="32843" cy="32843"/>
      </dsp:txXfrm>
    </dsp:sp>
    <dsp:sp modelId="{CD9FCE42-579F-6644-B460-D7A9475E655A}">
      <dsp:nvSpPr>
        <dsp:cNvPr id="0" name=""/>
        <dsp:cNvSpPr/>
      </dsp:nvSpPr>
      <dsp:spPr>
        <a:xfrm>
          <a:off x="4317487" y="2836382"/>
          <a:ext cx="2982291" cy="82109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a:t>Programmatic Evaluation and Change</a:t>
          </a:r>
        </a:p>
      </dsp:txBody>
      <dsp:txXfrm>
        <a:off x="4341536" y="2860431"/>
        <a:ext cx="2934193" cy="772999"/>
      </dsp:txXfrm>
    </dsp:sp>
    <dsp:sp modelId="{972EF89B-CA4A-944F-AAE1-DE97758A6497}">
      <dsp:nvSpPr>
        <dsp:cNvPr id="0" name=""/>
        <dsp:cNvSpPr/>
      </dsp:nvSpPr>
      <dsp:spPr>
        <a:xfrm rot="3310531">
          <a:off x="3413914" y="3703015"/>
          <a:ext cx="1150269" cy="32092"/>
        </a:xfrm>
        <a:custGeom>
          <a:avLst/>
          <a:gdLst/>
          <a:ahLst/>
          <a:cxnLst/>
          <a:rect l="0" t="0" r="0" b="0"/>
          <a:pathLst>
            <a:path>
              <a:moveTo>
                <a:pt x="0" y="16046"/>
              </a:moveTo>
              <a:lnTo>
                <a:pt x="1150269" y="160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60292" y="3690305"/>
        <a:ext cx="57513" cy="57513"/>
      </dsp:txXfrm>
    </dsp:sp>
    <dsp:sp modelId="{86875F05-78BE-434F-ACFC-7E59871AFD49}">
      <dsp:nvSpPr>
        <dsp:cNvPr id="0" name=""/>
        <dsp:cNvSpPr/>
      </dsp:nvSpPr>
      <dsp:spPr>
        <a:xfrm>
          <a:off x="4317487" y="3780644"/>
          <a:ext cx="3030390" cy="82109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a:t>Improve Efficiency &amp; Reward Outcomes</a:t>
          </a:r>
        </a:p>
      </dsp:txBody>
      <dsp:txXfrm>
        <a:off x="4341536" y="3804693"/>
        <a:ext cx="2982292" cy="772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BA09-1E73-7148-A650-C15E3D148F1F}">
      <dsp:nvSpPr>
        <dsp:cNvPr id="0" name=""/>
        <dsp:cNvSpPr/>
      </dsp:nvSpPr>
      <dsp:spPr>
        <a:xfrm>
          <a:off x="430768" y="149"/>
          <a:ext cx="2302519" cy="1381511"/>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Begin with a state goal/clear policy priorities</a:t>
          </a:r>
        </a:p>
      </dsp:txBody>
      <dsp:txXfrm>
        <a:off x="430768" y="149"/>
        <a:ext cx="2302519" cy="1381511"/>
      </dsp:txXfrm>
    </dsp:sp>
    <dsp:sp modelId="{56B2E9B3-4CEC-8647-9FC8-F65567CE55F4}">
      <dsp:nvSpPr>
        <dsp:cNvPr id="0" name=""/>
        <dsp:cNvSpPr/>
      </dsp:nvSpPr>
      <dsp:spPr>
        <a:xfrm>
          <a:off x="2963540" y="149"/>
          <a:ext cx="2302519" cy="1381511"/>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Use a simple approach</a:t>
          </a:r>
        </a:p>
      </dsp:txBody>
      <dsp:txXfrm>
        <a:off x="2963540" y="149"/>
        <a:ext cx="2302519" cy="1381511"/>
      </dsp:txXfrm>
    </dsp:sp>
    <dsp:sp modelId="{28F0E369-598E-A143-9D84-2CA38D11D03B}">
      <dsp:nvSpPr>
        <dsp:cNvPr id="0" name=""/>
        <dsp:cNvSpPr/>
      </dsp:nvSpPr>
      <dsp:spPr>
        <a:xfrm>
          <a:off x="2929163" y="1650710"/>
          <a:ext cx="2302519" cy="1381511"/>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All public institutions included, reflect mission</a:t>
          </a:r>
        </a:p>
      </dsp:txBody>
      <dsp:txXfrm>
        <a:off x="2929163" y="1650710"/>
        <a:ext cx="2302519" cy="1381511"/>
      </dsp:txXfrm>
    </dsp:sp>
    <dsp:sp modelId="{96D1118D-E356-4B4E-BF0B-3FA6A7D551F9}">
      <dsp:nvSpPr>
        <dsp:cNvPr id="0" name=""/>
        <dsp:cNvSpPr/>
      </dsp:nvSpPr>
      <dsp:spPr>
        <a:xfrm>
          <a:off x="430768" y="1611913"/>
          <a:ext cx="2302519" cy="1381511"/>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Incent success of typically underrepresented students</a:t>
          </a:r>
        </a:p>
      </dsp:txBody>
      <dsp:txXfrm>
        <a:off x="430768" y="1611913"/>
        <a:ext cx="2302519" cy="1381511"/>
      </dsp:txXfrm>
    </dsp:sp>
    <dsp:sp modelId="{F92DEEFC-67F6-504E-880B-56CD49D8A1B4}">
      <dsp:nvSpPr>
        <dsp:cNvPr id="0" name=""/>
        <dsp:cNvSpPr/>
      </dsp:nvSpPr>
      <dsp:spPr>
        <a:xfrm>
          <a:off x="430768" y="3223826"/>
          <a:ext cx="2302519" cy="1381511"/>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Make the money meaningful</a:t>
          </a:r>
        </a:p>
      </dsp:txBody>
      <dsp:txXfrm>
        <a:off x="430768" y="3223826"/>
        <a:ext cx="2302519" cy="1381511"/>
      </dsp:txXfrm>
    </dsp:sp>
    <dsp:sp modelId="{880B47B6-7233-764F-8FEE-E31D6E3B6363}">
      <dsp:nvSpPr>
        <dsp:cNvPr id="0" name=""/>
        <dsp:cNvSpPr/>
      </dsp:nvSpPr>
      <dsp:spPr>
        <a:xfrm>
          <a:off x="5496311" y="1611913"/>
          <a:ext cx="2302519" cy="1381511"/>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latin typeface="Calibri" pitchFamily="34" charset="0"/>
            </a:rPr>
            <a:t>Seek Stakeholder Input</a:t>
          </a:r>
          <a:endParaRPr lang="en-US" sz="2200" kern="1200" dirty="0"/>
        </a:p>
      </dsp:txBody>
      <dsp:txXfrm>
        <a:off x="5496311" y="1611913"/>
        <a:ext cx="2302519" cy="1381511"/>
      </dsp:txXfrm>
    </dsp:sp>
    <dsp:sp modelId="{F83C08D1-6553-8940-AFBA-9C7BFBDF03B5}">
      <dsp:nvSpPr>
        <dsp:cNvPr id="0" name=""/>
        <dsp:cNvSpPr/>
      </dsp:nvSpPr>
      <dsp:spPr>
        <a:xfrm>
          <a:off x="2964599" y="3223826"/>
          <a:ext cx="2302519" cy="1381511"/>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Calibri" pitchFamily="34" charset="0"/>
            </a:rPr>
            <a:t>Phase-in     </a:t>
          </a:r>
          <a:br>
            <a:rPr lang="en-US" sz="2200" kern="1200" dirty="0">
              <a:latin typeface="Calibri" pitchFamily="34" charset="0"/>
            </a:rPr>
          </a:br>
          <a:r>
            <a:rPr lang="en-US" sz="2200" kern="1200" dirty="0">
              <a:latin typeface="Calibri" pitchFamily="34" charset="0"/>
            </a:rPr>
            <a:t>(</a:t>
          </a:r>
          <a:r>
            <a:rPr lang="en-US" sz="2200" kern="1200" dirty="0"/>
            <a:t>≠ Hold Harmless)</a:t>
          </a:r>
          <a:endParaRPr lang="en-US" sz="2200" kern="1200" dirty="0">
            <a:latin typeface="Calibri" pitchFamily="34" charset="0"/>
          </a:endParaRPr>
        </a:p>
      </dsp:txBody>
      <dsp:txXfrm>
        <a:off x="2964599" y="3223826"/>
        <a:ext cx="2302519" cy="1381511"/>
      </dsp:txXfrm>
    </dsp:sp>
    <dsp:sp modelId="{3125AF3F-7C7F-414C-A531-3E2AE08758A8}">
      <dsp:nvSpPr>
        <dsp:cNvPr id="0" name=""/>
        <dsp:cNvSpPr/>
      </dsp:nvSpPr>
      <dsp:spPr>
        <a:xfrm>
          <a:off x="5496311" y="0"/>
          <a:ext cx="2302519" cy="1381511"/>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Calibri" pitchFamily="34" charset="0"/>
            </a:rPr>
            <a:t>Include only measurable metrics</a:t>
          </a:r>
        </a:p>
      </dsp:txBody>
      <dsp:txXfrm>
        <a:off x="5496311" y="0"/>
        <a:ext cx="2302519" cy="1381511"/>
      </dsp:txXfrm>
    </dsp:sp>
    <dsp:sp modelId="{C37F886E-04E4-9545-B28E-4369D736781F}">
      <dsp:nvSpPr>
        <dsp:cNvPr id="0" name=""/>
        <dsp:cNvSpPr/>
      </dsp:nvSpPr>
      <dsp:spPr>
        <a:xfrm>
          <a:off x="5496311" y="3223676"/>
          <a:ext cx="2302519" cy="1381511"/>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Calibri" pitchFamily="34" charset="0"/>
            </a:rPr>
            <a:t>Plan to evaluate </a:t>
          </a:r>
        </a:p>
      </dsp:txBody>
      <dsp:txXfrm>
        <a:off x="5496311" y="3223676"/>
        <a:ext cx="2302519" cy="1381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EED8-2870-D546-B18A-AA2A8B9EB553}">
      <dsp:nvSpPr>
        <dsp:cNvPr id="0" name=""/>
        <dsp:cNvSpPr/>
      </dsp:nvSpPr>
      <dsp:spPr>
        <a:xfrm>
          <a:off x="460905" y="1047"/>
          <a:ext cx="3479899" cy="2087939"/>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4F81BD"/>
              </a:solidFill>
            </a:rPr>
            <a:t>Phase in the effect of funding change</a:t>
          </a:r>
        </a:p>
      </dsp:txBody>
      <dsp:txXfrm>
        <a:off x="460905" y="1047"/>
        <a:ext cx="3479899" cy="2087939"/>
      </dsp:txXfrm>
    </dsp:sp>
    <dsp:sp modelId="{63FE8005-87E2-7147-8ACD-A89045914CA6}">
      <dsp:nvSpPr>
        <dsp:cNvPr id="0" name=""/>
        <dsp:cNvSpPr/>
      </dsp:nvSpPr>
      <dsp:spPr>
        <a:xfrm>
          <a:off x="4288794" y="1047"/>
          <a:ext cx="3479899" cy="2087939"/>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2"/>
              </a:solidFill>
            </a:rPr>
            <a:t>Continuously improve data</a:t>
          </a:r>
        </a:p>
      </dsp:txBody>
      <dsp:txXfrm>
        <a:off x="4288794" y="1047"/>
        <a:ext cx="3479899" cy="2087939"/>
      </dsp:txXfrm>
    </dsp:sp>
    <dsp:sp modelId="{512BFFA2-8D8F-1C40-A994-B68773D53A18}">
      <dsp:nvSpPr>
        <dsp:cNvPr id="0" name=""/>
        <dsp:cNvSpPr/>
      </dsp:nvSpPr>
      <dsp:spPr>
        <a:xfrm>
          <a:off x="2374850" y="2436976"/>
          <a:ext cx="3479899" cy="20879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accent2"/>
              </a:solidFill>
            </a:rPr>
            <a:t>Evaluate &amp; Adjust </a:t>
          </a:r>
        </a:p>
      </dsp:txBody>
      <dsp:txXfrm>
        <a:off x="2374850"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6559E-9DBB-7241-8A06-9D68C385524D}">
      <dsp:nvSpPr>
        <dsp:cNvPr id="0" name=""/>
        <dsp:cNvSpPr/>
      </dsp:nvSpPr>
      <dsp:spPr>
        <a:xfrm>
          <a:off x="3249" y="212928"/>
          <a:ext cx="1953799" cy="374400"/>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a:t>TYPE I</a:t>
          </a:r>
        </a:p>
      </dsp:txBody>
      <dsp:txXfrm>
        <a:off x="3249" y="212928"/>
        <a:ext cx="1953799" cy="374400"/>
      </dsp:txXfrm>
    </dsp:sp>
    <dsp:sp modelId="{08FF0D15-BD06-EB4E-89D8-51A2E6A9F875}">
      <dsp:nvSpPr>
        <dsp:cNvPr id="0" name=""/>
        <dsp:cNvSpPr/>
      </dsp:nvSpPr>
      <dsp:spPr>
        <a:xfrm>
          <a:off x="3249" y="587328"/>
          <a:ext cx="1953799" cy="385398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No attainment/completion goal </a:t>
          </a:r>
        </a:p>
        <a:p>
          <a:pPr marL="114300" lvl="1" indent="-114300" algn="l" defTabSz="577850">
            <a:lnSpc>
              <a:spcPct val="90000"/>
            </a:lnSpc>
            <a:spcBef>
              <a:spcPct val="0"/>
            </a:spcBef>
            <a:spcAft>
              <a:spcPct val="15000"/>
            </a:spcAft>
            <a:buChar char="••"/>
          </a:pPr>
          <a:r>
            <a:rPr lang="en-US" sz="1300" kern="1200" dirty="0"/>
            <a:t>New-money only</a:t>
          </a:r>
        </a:p>
        <a:p>
          <a:pPr marL="114300" lvl="1" indent="-114300" algn="l" defTabSz="577850">
            <a:lnSpc>
              <a:spcPct val="90000"/>
            </a:lnSpc>
            <a:spcBef>
              <a:spcPct val="0"/>
            </a:spcBef>
            <a:spcAft>
              <a:spcPct val="15000"/>
            </a:spcAft>
            <a:buChar char="••"/>
          </a:pPr>
          <a:r>
            <a:rPr lang="en-US" sz="1300" kern="1200" dirty="0"/>
            <a:t>Does not include all institutions</a:t>
          </a:r>
        </a:p>
        <a:p>
          <a:pPr marL="114300" lvl="1" indent="-114300" algn="l" defTabSz="577850">
            <a:lnSpc>
              <a:spcPct val="90000"/>
            </a:lnSpc>
            <a:spcBef>
              <a:spcPct val="0"/>
            </a:spcBef>
            <a:spcAft>
              <a:spcPct val="15000"/>
            </a:spcAft>
            <a:buChar char="••"/>
          </a:pPr>
          <a:r>
            <a:rPr lang="en-US" sz="1300" kern="1200" dirty="0"/>
            <a:t>Degree completion not included</a:t>
          </a:r>
        </a:p>
        <a:p>
          <a:pPr marL="114300" lvl="1" indent="-114300" algn="l" defTabSz="577850">
            <a:lnSpc>
              <a:spcPct val="90000"/>
            </a:lnSpc>
            <a:spcBef>
              <a:spcPct val="0"/>
            </a:spcBef>
            <a:spcAft>
              <a:spcPct val="15000"/>
            </a:spcAft>
            <a:buChar char="••"/>
          </a:pPr>
          <a:r>
            <a:rPr lang="en-US" sz="1300" kern="1200" dirty="0"/>
            <a:t>Underrepresented student success not reflected</a:t>
          </a:r>
        </a:p>
        <a:p>
          <a:pPr marL="114300" lvl="1" indent="-114300" algn="l" defTabSz="577850">
            <a:lnSpc>
              <a:spcPct val="90000"/>
            </a:lnSpc>
            <a:spcBef>
              <a:spcPct val="0"/>
            </a:spcBef>
            <a:spcAft>
              <a:spcPct val="15000"/>
            </a:spcAft>
            <a:buChar char="••"/>
          </a:pPr>
          <a:r>
            <a:rPr lang="en-US" sz="1300" kern="1200" dirty="0"/>
            <a:t>&lt; 5% of overall support, based on statewide analysis</a:t>
          </a:r>
        </a:p>
        <a:p>
          <a:pPr marL="114300" lvl="1" indent="-114300" algn="l" defTabSz="577850">
            <a:lnSpc>
              <a:spcPct val="90000"/>
            </a:lnSpc>
            <a:spcBef>
              <a:spcPct val="0"/>
            </a:spcBef>
            <a:spcAft>
              <a:spcPct val="15000"/>
            </a:spcAft>
            <a:buChar char="••"/>
          </a:pPr>
          <a:r>
            <a:rPr lang="en-US" sz="1300" kern="1200" dirty="0"/>
            <a:t>Target/recapture approach</a:t>
          </a:r>
        </a:p>
        <a:p>
          <a:pPr marL="114300" lvl="1" indent="-114300" algn="l" defTabSz="577850">
            <a:lnSpc>
              <a:spcPct val="90000"/>
            </a:lnSpc>
            <a:spcBef>
              <a:spcPct val="0"/>
            </a:spcBef>
            <a:spcAft>
              <a:spcPct val="15000"/>
            </a:spcAft>
            <a:buChar char="••"/>
          </a:pPr>
          <a:r>
            <a:rPr lang="en-US" sz="1300" kern="1200" dirty="0"/>
            <a:t>May not have been sustained for 2 or more consecutive years</a:t>
          </a:r>
        </a:p>
        <a:p>
          <a:pPr marL="114300" lvl="1" indent="-114300" algn="l" defTabSz="577850">
            <a:lnSpc>
              <a:spcPct val="90000"/>
            </a:lnSpc>
            <a:spcBef>
              <a:spcPct val="0"/>
            </a:spcBef>
            <a:spcAft>
              <a:spcPct val="15000"/>
            </a:spcAft>
            <a:buChar char="••"/>
          </a:pPr>
          <a:endParaRPr lang="en-US" sz="1300" kern="1200" dirty="0"/>
        </a:p>
      </dsp:txBody>
      <dsp:txXfrm>
        <a:off x="3249" y="587328"/>
        <a:ext cx="1953799" cy="3853980"/>
      </dsp:txXfrm>
    </dsp:sp>
    <dsp:sp modelId="{C87F20D9-86D0-A34A-8436-669C9EBBB0DA}">
      <dsp:nvSpPr>
        <dsp:cNvPr id="0" name=""/>
        <dsp:cNvSpPr/>
      </dsp:nvSpPr>
      <dsp:spPr>
        <a:xfrm>
          <a:off x="2230581" y="212928"/>
          <a:ext cx="1953799" cy="374400"/>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a:t>TYPE II</a:t>
          </a:r>
        </a:p>
      </dsp:txBody>
      <dsp:txXfrm>
        <a:off x="2230581" y="212928"/>
        <a:ext cx="1953799" cy="374400"/>
      </dsp:txXfrm>
    </dsp:sp>
    <dsp:sp modelId="{03FF037F-B80A-CD42-82CF-0B690FA9C17F}">
      <dsp:nvSpPr>
        <dsp:cNvPr id="0" name=""/>
        <dsp:cNvSpPr/>
      </dsp:nvSpPr>
      <dsp:spPr>
        <a:xfrm>
          <a:off x="2230581" y="587328"/>
          <a:ext cx="1953799" cy="385398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i="1" kern="1200" dirty="0">
              <a:solidFill>
                <a:srgbClr val="008000"/>
              </a:solidFill>
            </a:rPr>
            <a:t>Completion or attainment goal in place</a:t>
          </a:r>
        </a:p>
        <a:p>
          <a:pPr marL="114300" lvl="1" indent="-114300" algn="l" defTabSz="577850">
            <a:lnSpc>
              <a:spcPct val="90000"/>
            </a:lnSpc>
            <a:spcBef>
              <a:spcPct val="0"/>
            </a:spcBef>
            <a:spcAft>
              <a:spcPct val="15000"/>
            </a:spcAft>
            <a:buChar char="••"/>
          </a:pPr>
          <a:r>
            <a:rPr lang="en-US" sz="1300" i="1" kern="1200" dirty="0">
              <a:solidFill>
                <a:srgbClr val="008000"/>
              </a:solidFill>
            </a:rPr>
            <a:t>Recurring dollars/base funding at least portion of funding source</a:t>
          </a:r>
        </a:p>
        <a:p>
          <a:pPr marL="114300" lvl="1" indent="-114300" algn="l" defTabSz="577850">
            <a:lnSpc>
              <a:spcPct val="90000"/>
            </a:lnSpc>
            <a:spcBef>
              <a:spcPct val="0"/>
            </a:spcBef>
            <a:spcAft>
              <a:spcPct val="15000"/>
            </a:spcAft>
            <a:buChar char="••"/>
          </a:pPr>
          <a:r>
            <a:rPr lang="en-US" sz="1300" kern="1200" dirty="0"/>
            <a:t>&lt; 5% of overall support</a:t>
          </a:r>
        </a:p>
        <a:p>
          <a:pPr marL="114300" lvl="1" indent="-114300" algn="l" defTabSz="577850">
            <a:lnSpc>
              <a:spcPct val="90000"/>
            </a:lnSpc>
            <a:spcBef>
              <a:spcPct val="0"/>
            </a:spcBef>
            <a:spcAft>
              <a:spcPct val="15000"/>
            </a:spcAft>
            <a:buChar char="••"/>
          </a:pPr>
          <a:r>
            <a:rPr lang="en-US" sz="1300" kern="1200" dirty="0"/>
            <a:t>Does not include all institutions</a:t>
          </a:r>
        </a:p>
        <a:p>
          <a:pPr marL="114300" lvl="1" indent="-114300" algn="l" defTabSz="577850">
            <a:lnSpc>
              <a:spcPct val="90000"/>
            </a:lnSpc>
            <a:spcBef>
              <a:spcPct val="0"/>
            </a:spcBef>
            <a:spcAft>
              <a:spcPct val="15000"/>
            </a:spcAft>
            <a:buChar char="••"/>
          </a:pPr>
          <a:r>
            <a:rPr lang="en-US" sz="1300" i="1" kern="1200" dirty="0">
              <a:solidFill>
                <a:srgbClr val="008000"/>
              </a:solidFill>
            </a:rPr>
            <a:t>Degree completion included</a:t>
          </a:r>
        </a:p>
        <a:p>
          <a:pPr marL="114300" lvl="1" indent="-114300" algn="l" defTabSz="577850">
            <a:lnSpc>
              <a:spcPct val="90000"/>
            </a:lnSpc>
            <a:spcBef>
              <a:spcPct val="0"/>
            </a:spcBef>
            <a:spcAft>
              <a:spcPct val="15000"/>
            </a:spcAft>
            <a:buChar char="••"/>
          </a:pPr>
          <a:r>
            <a:rPr lang="en-US" sz="1300" kern="1200" dirty="0"/>
            <a:t>Underrepresented students may be prioritized</a:t>
          </a:r>
        </a:p>
        <a:p>
          <a:pPr marL="114300" lvl="1" indent="-114300" algn="l" defTabSz="577850">
            <a:lnSpc>
              <a:spcPct val="90000"/>
            </a:lnSpc>
            <a:spcBef>
              <a:spcPct val="0"/>
            </a:spcBef>
            <a:spcAft>
              <a:spcPct val="15000"/>
            </a:spcAft>
            <a:buChar char="••"/>
          </a:pPr>
          <a:r>
            <a:rPr lang="en-US" sz="1300" kern="1200" dirty="0"/>
            <a:t>Target/recapture approach likely</a:t>
          </a:r>
        </a:p>
        <a:p>
          <a:pPr marL="114300" lvl="1" indent="-114300" algn="l" defTabSz="577850">
            <a:lnSpc>
              <a:spcPct val="90000"/>
            </a:lnSpc>
            <a:spcBef>
              <a:spcPct val="0"/>
            </a:spcBef>
            <a:spcAft>
              <a:spcPct val="15000"/>
            </a:spcAft>
            <a:buChar char="••"/>
          </a:pPr>
          <a:r>
            <a:rPr lang="en-US" sz="1300" kern="1200" dirty="0"/>
            <a:t>May not have been sustained for 2 or more consecutive years</a:t>
          </a:r>
        </a:p>
      </dsp:txBody>
      <dsp:txXfrm>
        <a:off x="2230581" y="587328"/>
        <a:ext cx="1953799" cy="3853980"/>
      </dsp:txXfrm>
    </dsp:sp>
    <dsp:sp modelId="{7487737D-0DEC-7E43-82B5-EC7DE327CFF8}">
      <dsp:nvSpPr>
        <dsp:cNvPr id="0" name=""/>
        <dsp:cNvSpPr/>
      </dsp:nvSpPr>
      <dsp:spPr>
        <a:xfrm>
          <a:off x="4457912" y="212928"/>
          <a:ext cx="1953799" cy="374400"/>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a:t>TYPE III</a:t>
          </a:r>
        </a:p>
      </dsp:txBody>
      <dsp:txXfrm>
        <a:off x="4457912" y="212928"/>
        <a:ext cx="1953799" cy="374400"/>
      </dsp:txXfrm>
    </dsp:sp>
    <dsp:sp modelId="{7FE5A33E-B8F0-FC44-A5CD-5869835D2102}">
      <dsp:nvSpPr>
        <dsp:cNvPr id="0" name=""/>
        <dsp:cNvSpPr/>
      </dsp:nvSpPr>
      <dsp:spPr>
        <a:xfrm>
          <a:off x="4457912" y="587328"/>
          <a:ext cx="1953799" cy="385398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Completion or attainment goal in place</a:t>
          </a:r>
        </a:p>
        <a:p>
          <a:pPr marL="114300" lvl="1" indent="-114300" algn="l" defTabSz="577850">
            <a:lnSpc>
              <a:spcPct val="90000"/>
            </a:lnSpc>
            <a:spcBef>
              <a:spcPct val="0"/>
            </a:spcBef>
            <a:spcAft>
              <a:spcPct val="15000"/>
            </a:spcAft>
            <a:buChar char="••"/>
          </a:pPr>
          <a:r>
            <a:rPr lang="en-US" sz="1300" kern="1200" dirty="0"/>
            <a:t>Part of general allocation</a:t>
          </a:r>
        </a:p>
        <a:p>
          <a:pPr marL="114300" lvl="1" indent="-114300" algn="l" defTabSz="577850">
            <a:lnSpc>
              <a:spcPct val="90000"/>
            </a:lnSpc>
            <a:spcBef>
              <a:spcPct val="0"/>
            </a:spcBef>
            <a:spcAft>
              <a:spcPct val="15000"/>
            </a:spcAft>
            <a:buChar char="••"/>
          </a:pPr>
          <a:r>
            <a:rPr lang="en-US" sz="1300" kern="1200" dirty="0"/>
            <a:t> </a:t>
          </a:r>
          <a:r>
            <a:rPr lang="en-US" sz="1300" i="1" kern="1200" dirty="0">
              <a:solidFill>
                <a:srgbClr val="008000"/>
              </a:solidFill>
            </a:rPr>
            <a:t>Moderate funding level (5-24.9%)</a:t>
          </a:r>
        </a:p>
        <a:p>
          <a:pPr marL="114300" lvl="1" indent="-114300" algn="l" defTabSz="577850">
            <a:lnSpc>
              <a:spcPct val="90000"/>
            </a:lnSpc>
            <a:spcBef>
              <a:spcPct val="0"/>
            </a:spcBef>
            <a:spcAft>
              <a:spcPct val="15000"/>
            </a:spcAft>
            <a:buChar char="••"/>
          </a:pPr>
          <a:r>
            <a:rPr lang="en-US" sz="1300" i="1" kern="1200" dirty="0">
              <a:solidFill>
                <a:srgbClr val="008000"/>
              </a:solidFill>
            </a:rPr>
            <a:t>All institutions included</a:t>
          </a:r>
        </a:p>
        <a:p>
          <a:pPr marL="114300" lvl="1" indent="-114300" algn="l" defTabSz="577850">
            <a:lnSpc>
              <a:spcPct val="90000"/>
            </a:lnSpc>
            <a:spcBef>
              <a:spcPct val="0"/>
            </a:spcBef>
            <a:spcAft>
              <a:spcPct val="15000"/>
            </a:spcAft>
            <a:buChar char="••"/>
          </a:pPr>
          <a:r>
            <a:rPr lang="en-US" sz="1300" i="1" kern="1200" dirty="0">
              <a:solidFill>
                <a:srgbClr val="008000"/>
              </a:solidFill>
            </a:rPr>
            <a:t>Differentiation in metrics</a:t>
          </a:r>
        </a:p>
        <a:p>
          <a:pPr marL="114300" lvl="1" indent="-114300" algn="l" defTabSz="577850">
            <a:lnSpc>
              <a:spcPct val="90000"/>
            </a:lnSpc>
            <a:spcBef>
              <a:spcPct val="0"/>
            </a:spcBef>
            <a:spcAft>
              <a:spcPct val="15000"/>
            </a:spcAft>
            <a:buChar char="••"/>
          </a:pPr>
          <a:r>
            <a:rPr lang="en-US" sz="1300" kern="1200" dirty="0"/>
            <a:t>Degree completion included</a:t>
          </a:r>
        </a:p>
        <a:p>
          <a:pPr marL="114300" lvl="1" indent="-114300" algn="l" defTabSz="577850">
            <a:lnSpc>
              <a:spcPct val="90000"/>
            </a:lnSpc>
            <a:spcBef>
              <a:spcPct val="0"/>
            </a:spcBef>
            <a:spcAft>
              <a:spcPct val="15000"/>
            </a:spcAft>
            <a:buChar char="••"/>
          </a:pPr>
          <a:r>
            <a:rPr lang="en-US" sz="1300" i="1" kern="1200" dirty="0">
              <a:solidFill>
                <a:srgbClr val="008000"/>
              </a:solidFill>
            </a:rPr>
            <a:t>Underrepresented students are prioritized</a:t>
          </a:r>
        </a:p>
        <a:p>
          <a:pPr marL="114300" lvl="1" indent="-114300" algn="l" defTabSz="577850">
            <a:lnSpc>
              <a:spcPct val="90000"/>
            </a:lnSpc>
            <a:spcBef>
              <a:spcPct val="0"/>
            </a:spcBef>
            <a:spcAft>
              <a:spcPct val="15000"/>
            </a:spcAft>
            <a:buChar char="••"/>
          </a:pPr>
          <a:r>
            <a:rPr lang="en-US" sz="1300" b="0" kern="1200" dirty="0">
              <a:solidFill>
                <a:schemeClr val="tx1"/>
              </a:solidFill>
            </a:rPr>
            <a:t>May not be formula driven</a:t>
          </a:r>
        </a:p>
        <a:p>
          <a:pPr marL="114300" lvl="1" indent="-114300" algn="l" defTabSz="577850">
            <a:lnSpc>
              <a:spcPct val="90000"/>
            </a:lnSpc>
            <a:spcBef>
              <a:spcPct val="0"/>
            </a:spcBef>
            <a:spcAft>
              <a:spcPct val="15000"/>
            </a:spcAft>
            <a:buChar char="••"/>
          </a:pPr>
          <a:r>
            <a:rPr lang="en-US" sz="1300" b="0" kern="1200" dirty="0">
              <a:solidFill>
                <a:schemeClr val="tx1"/>
              </a:solidFill>
            </a:rPr>
            <a:t>Not sustained for two or more consecutive years</a:t>
          </a:r>
        </a:p>
        <a:p>
          <a:pPr marL="114300" lvl="1" indent="-114300" algn="l" defTabSz="577850">
            <a:lnSpc>
              <a:spcPct val="90000"/>
            </a:lnSpc>
            <a:spcBef>
              <a:spcPct val="0"/>
            </a:spcBef>
            <a:spcAft>
              <a:spcPct val="15000"/>
            </a:spcAft>
            <a:buChar char="••"/>
          </a:pPr>
          <a:endParaRPr lang="en-US" sz="1300" kern="1200" dirty="0"/>
        </a:p>
      </dsp:txBody>
      <dsp:txXfrm>
        <a:off x="4457912" y="587328"/>
        <a:ext cx="1953799" cy="3853980"/>
      </dsp:txXfrm>
    </dsp:sp>
    <dsp:sp modelId="{584CAF6F-946D-CB4B-853F-1A2A3516777A}">
      <dsp:nvSpPr>
        <dsp:cNvPr id="0" name=""/>
        <dsp:cNvSpPr/>
      </dsp:nvSpPr>
      <dsp:spPr>
        <a:xfrm>
          <a:off x="6685244" y="212928"/>
          <a:ext cx="1953799" cy="374400"/>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a:t>TYPE IV</a:t>
          </a:r>
        </a:p>
      </dsp:txBody>
      <dsp:txXfrm>
        <a:off x="6685244" y="212928"/>
        <a:ext cx="1953799" cy="374400"/>
      </dsp:txXfrm>
    </dsp:sp>
    <dsp:sp modelId="{704BF228-28C9-3442-9C44-9D5CDDAFFF3E}">
      <dsp:nvSpPr>
        <dsp:cNvPr id="0" name=""/>
        <dsp:cNvSpPr/>
      </dsp:nvSpPr>
      <dsp:spPr>
        <a:xfrm>
          <a:off x="6685244" y="587328"/>
          <a:ext cx="1953799" cy="3853980"/>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Completion or attainment goal in place</a:t>
          </a:r>
        </a:p>
        <a:p>
          <a:pPr marL="114300" lvl="1" indent="-114300" algn="l" defTabSz="577850">
            <a:lnSpc>
              <a:spcPct val="90000"/>
            </a:lnSpc>
            <a:spcBef>
              <a:spcPct val="0"/>
            </a:spcBef>
            <a:spcAft>
              <a:spcPct val="15000"/>
            </a:spcAft>
            <a:buChar char="••"/>
          </a:pPr>
          <a:r>
            <a:rPr lang="en-US" sz="1300" kern="1200" dirty="0"/>
            <a:t>Part of general allocation</a:t>
          </a:r>
        </a:p>
        <a:p>
          <a:pPr marL="114300" lvl="1" indent="-114300" algn="l" defTabSz="577850">
            <a:lnSpc>
              <a:spcPct val="90000"/>
            </a:lnSpc>
            <a:spcBef>
              <a:spcPct val="0"/>
            </a:spcBef>
            <a:spcAft>
              <a:spcPct val="15000"/>
            </a:spcAft>
            <a:buChar char="••"/>
          </a:pPr>
          <a:r>
            <a:rPr lang="en-US" sz="1300" i="1" kern="1200" dirty="0">
              <a:solidFill>
                <a:srgbClr val="008000"/>
              </a:solidFill>
            </a:rPr>
            <a:t>Significant funding (&gt;25%)</a:t>
          </a:r>
        </a:p>
        <a:p>
          <a:pPr marL="114300" lvl="1" indent="-114300" algn="l" defTabSz="577850">
            <a:lnSpc>
              <a:spcPct val="90000"/>
            </a:lnSpc>
            <a:spcBef>
              <a:spcPct val="0"/>
            </a:spcBef>
            <a:spcAft>
              <a:spcPct val="15000"/>
            </a:spcAft>
            <a:buChar char="••"/>
          </a:pPr>
          <a:r>
            <a:rPr lang="en-US" sz="1300" kern="1200" dirty="0"/>
            <a:t>All institutions included</a:t>
          </a:r>
        </a:p>
        <a:p>
          <a:pPr marL="114300" lvl="1" indent="-114300" algn="l" defTabSz="577850">
            <a:lnSpc>
              <a:spcPct val="90000"/>
            </a:lnSpc>
            <a:spcBef>
              <a:spcPct val="0"/>
            </a:spcBef>
            <a:spcAft>
              <a:spcPct val="15000"/>
            </a:spcAft>
            <a:buChar char="••"/>
          </a:pPr>
          <a:r>
            <a:rPr lang="en-US" sz="1300" kern="1200" dirty="0"/>
            <a:t>Differentiation in metrics</a:t>
          </a:r>
        </a:p>
        <a:p>
          <a:pPr marL="114300" lvl="1" indent="-114300" algn="l" defTabSz="577850">
            <a:lnSpc>
              <a:spcPct val="90000"/>
            </a:lnSpc>
            <a:spcBef>
              <a:spcPct val="0"/>
            </a:spcBef>
            <a:spcAft>
              <a:spcPct val="15000"/>
            </a:spcAft>
            <a:buChar char="••"/>
          </a:pPr>
          <a:r>
            <a:rPr lang="en-US" sz="1300" kern="1200" dirty="0"/>
            <a:t>Degree completion</a:t>
          </a:r>
        </a:p>
        <a:p>
          <a:pPr marL="114300" lvl="1" indent="-114300" algn="l" defTabSz="577850">
            <a:lnSpc>
              <a:spcPct val="90000"/>
            </a:lnSpc>
            <a:spcBef>
              <a:spcPct val="0"/>
            </a:spcBef>
            <a:spcAft>
              <a:spcPct val="15000"/>
            </a:spcAft>
            <a:buChar char="••"/>
          </a:pPr>
          <a:r>
            <a:rPr lang="en-US" sz="1300" kern="1200" dirty="0"/>
            <a:t>Underrepresented students are prioritized</a:t>
          </a:r>
        </a:p>
        <a:p>
          <a:pPr marL="114300" lvl="1" indent="-114300" algn="l" defTabSz="577850">
            <a:lnSpc>
              <a:spcPct val="90000"/>
            </a:lnSpc>
            <a:spcBef>
              <a:spcPct val="0"/>
            </a:spcBef>
            <a:spcAft>
              <a:spcPct val="15000"/>
            </a:spcAft>
            <a:buChar char="••"/>
          </a:pPr>
          <a:r>
            <a:rPr lang="en-US" sz="1300" i="1" kern="1200" dirty="0">
              <a:solidFill>
                <a:srgbClr val="008000"/>
              </a:solidFill>
            </a:rPr>
            <a:t>Formula driven</a:t>
          </a:r>
        </a:p>
        <a:p>
          <a:pPr marL="114300" lvl="1" indent="-114300" algn="l" defTabSz="577850">
            <a:lnSpc>
              <a:spcPct val="90000"/>
            </a:lnSpc>
            <a:spcBef>
              <a:spcPct val="0"/>
            </a:spcBef>
            <a:spcAft>
              <a:spcPct val="15000"/>
            </a:spcAft>
            <a:buChar char="••"/>
          </a:pPr>
          <a:r>
            <a:rPr lang="en-US" sz="1300" i="1" kern="1200" dirty="0">
              <a:solidFill>
                <a:srgbClr val="008000"/>
              </a:solidFill>
            </a:rPr>
            <a:t>Sustained for two or more consecutive years</a:t>
          </a:r>
        </a:p>
        <a:p>
          <a:pPr marL="114300" lvl="1" indent="-114300" algn="l" defTabSz="577850">
            <a:lnSpc>
              <a:spcPct val="90000"/>
            </a:lnSpc>
            <a:spcBef>
              <a:spcPct val="0"/>
            </a:spcBef>
            <a:spcAft>
              <a:spcPct val="15000"/>
            </a:spcAft>
            <a:buChar char="••"/>
          </a:pPr>
          <a:endParaRPr lang="en-US" sz="1300" i="1" kern="1200" dirty="0"/>
        </a:p>
      </dsp:txBody>
      <dsp:txXfrm>
        <a:off x="6685244" y="587328"/>
        <a:ext cx="1953799" cy="38539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4CA83D8-90BC-8A4E-828A-4E3FDF99A0AD}" type="datetimeFigureOut">
              <a:rPr lang="en-US"/>
              <a:pPr>
                <a:defRPr/>
              </a:pPr>
              <a:t>8/1/16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21C1DBA-895C-1E41-9940-B9B75B404E6C}" type="slidenum">
              <a:rPr lang="en-US"/>
              <a:pPr>
                <a:defRPr/>
              </a:pPr>
              <a:t>‹#›</a:t>
            </a:fld>
            <a:endParaRPr lang="en-US" dirty="0"/>
          </a:p>
        </p:txBody>
      </p:sp>
    </p:spTree>
    <p:extLst>
      <p:ext uri="{BB962C8B-B14F-4D97-AF65-F5344CB8AC3E}">
        <p14:creationId xmlns:p14="http://schemas.microsoft.com/office/powerpoint/2010/main" val="2977636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3E816C2-5036-2F4B-BF4E-AA093A96FB53}" type="datetimeFigureOut">
              <a:rPr lang="en-US"/>
              <a:pPr>
                <a:defRPr/>
              </a:pPr>
              <a:t>8/1/16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00BE819-0C98-7E4A-8020-7037F4D575FA}" type="slidenum">
              <a:rPr lang="en-US"/>
              <a:pPr>
                <a:defRPr/>
              </a:pPr>
              <a:t>‹#›</a:t>
            </a:fld>
            <a:endParaRPr lang="en-US" dirty="0"/>
          </a:p>
        </p:txBody>
      </p:sp>
    </p:spTree>
    <p:extLst>
      <p:ext uri="{BB962C8B-B14F-4D97-AF65-F5344CB8AC3E}">
        <p14:creationId xmlns:p14="http://schemas.microsoft.com/office/powerpoint/2010/main" val="29178470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20 action items based on unique state needs</a:t>
            </a:r>
          </a:p>
        </p:txBody>
      </p:sp>
      <p:sp>
        <p:nvSpPr>
          <p:cNvPr id="4" name="Slide Number Placeholder 3"/>
          <p:cNvSpPr>
            <a:spLocks noGrp="1"/>
          </p:cNvSpPr>
          <p:nvPr>
            <p:ph type="sldNum" sz="quarter" idx="10"/>
          </p:nvPr>
        </p:nvSpPr>
        <p:spPr/>
        <p:txBody>
          <a:bodyPr/>
          <a:lstStyle/>
          <a:p>
            <a:pPr>
              <a:defRPr/>
            </a:pPr>
            <a:fld id="{900BE819-0C98-7E4A-8020-7037F4D575F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02368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Which includes an attainment goal “…to raise the percentage of Kentuckians with a high-quality postsecondary degree or certificate from its current level of 45% to 58% by the year 2025…”</a:t>
            </a:r>
          </a:p>
          <a:p>
            <a:endParaRPr lang="en-US" dirty="0"/>
          </a:p>
          <a:p>
            <a:r>
              <a:rPr lang="en-US"/>
              <a:t>Increase</a:t>
            </a:r>
            <a:r>
              <a:rPr lang="en-US" baseline="0"/>
              <a:t> - </a:t>
            </a:r>
            <a:endParaRPr lang="en-US"/>
          </a:p>
        </p:txBody>
      </p:sp>
      <p:sp>
        <p:nvSpPr>
          <p:cNvPr id="4" name="Slide Number Placeholder 3"/>
          <p:cNvSpPr>
            <a:spLocks noGrp="1"/>
          </p:cNvSpPr>
          <p:nvPr>
            <p:ph type="sldNum" sz="quarter" idx="10"/>
          </p:nvPr>
        </p:nvSpPr>
        <p:spPr/>
        <p:txBody>
          <a:bodyPr/>
          <a:lstStyle/>
          <a:p>
            <a:pPr>
              <a:defRPr/>
            </a:pPr>
            <a:fld id="{900BE819-0C98-7E4A-8020-7037F4D575FA}" type="slidenum">
              <a:rPr lang="en-US" smtClean="0"/>
              <a:pPr>
                <a:defRPr/>
              </a:pPr>
              <a:t>3</a:t>
            </a:fld>
            <a:endParaRPr lang="en-US" dirty="0"/>
          </a:p>
        </p:txBody>
      </p:sp>
    </p:spTree>
    <p:extLst>
      <p:ext uri="{BB962C8B-B14F-4D97-AF65-F5344CB8AC3E}">
        <p14:creationId xmlns:p14="http://schemas.microsoft.com/office/powerpoint/2010/main" val="122469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0BE819-0C98-7E4A-8020-7037F4D575FA}" type="slidenum">
              <a:rPr lang="en-US" smtClean="0"/>
              <a:pPr>
                <a:defRPr/>
              </a:pPr>
              <a:t>4</a:t>
            </a:fld>
            <a:endParaRPr lang="en-US" dirty="0"/>
          </a:p>
        </p:txBody>
      </p:sp>
    </p:spTree>
    <p:extLst>
      <p:ext uri="{BB962C8B-B14F-4D97-AF65-F5344CB8AC3E}">
        <p14:creationId xmlns:p14="http://schemas.microsoft.com/office/powerpoint/2010/main" val="183420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Begin with state goal – CPE Stronger</a:t>
            </a:r>
            <a:r>
              <a:rPr lang="en-US" baseline="0" dirty="0"/>
              <a:t> By Degrees 58%, Pritchard Committee Report 62%</a:t>
            </a:r>
          </a:p>
          <a:p>
            <a:pPr marL="171450" indent="-171450">
              <a:buFont typeface="Arial" panose="020B0604020202020204" pitchFamily="34" charset="0"/>
              <a:buChar char="•"/>
            </a:pPr>
            <a:r>
              <a:rPr lang="en-US" baseline="0" dirty="0"/>
              <a:t>Simple Approach – limit complexity and crate capacity for institutions to incorporate completion and outcomes into business model</a:t>
            </a:r>
          </a:p>
          <a:p>
            <a:pPr marL="171450" indent="-171450">
              <a:buFont typeface="Arial" panose="020B0604020202020204" pitchFamily="34" charset="0"/>
              <a:buChar char="•"/>
            </a:pPr>
            <a:r>
              <a:rPr lang="en-US" baseline="0" dirty="0"/>
              <a:t>Measureable Metrics – use data that you trust and that is meaningful – avoid the temptation to pull in everything that you want – and have only what you need</a:t>
            </a:r>
          </a:p>
          <a:p>
            <a:pPr marL="171450" indent="-171450">
              <a:buFont typeface="Arial" panose="020B0604020202020204" pitchFamily="34" charset="0"/>
              <a:buChar char="•"/>
            </a:pPr>
            <a:r>
              <a:rPr lang="en-US" baseline="0" dirty="0"/>
              <a:t>Underrepresented Students – focus on those areas where you want/need improvement – the smaller the amount of OBF/PBF the more you should lean into the measures you are most interested in moving.</a:t>
            </a:r>
          </a:p>
          <a:p>
            <a:pPr marL="171450" indent="-171450">
              <a:buFont typeface="Arial" panose="020B0604020202020204" pitchFamily="34" charset="0"/>
              <a:buChar char="•"/>
            </a:pPr>
            <a:r>
              <a:rPr lang="en-US" baseline="0" dirty="0"/>
              <a:t>All public institutions – important to bring all institutions into the fold and have a congruent focus aligned with the state’s needs</a:t>
            </a:r>
          </a:p>
          <a:p>
            <a:pPr marL="171450" indent="-171450">
              <a:buFont typeface="Arial" panose="020B0604020202020204" pitchFamily="34" charset="0"/>
              <a:buChar char="•"/>
            </a:pPr>
            <a:r>
              <a:rPr lang="en-US" baseline="0" dirty="0"/>
              <a:t>Stakeholder input – bring together all effected parties, get the right technical and facilitation support and have a clear timeframe – input doesn’t mean consensus, it means input.</a:t>
            </a:r>
          </a:p>
          <a:p>
            <a:pPr marL="171450" indent="-171450">
              <a:buFont typeface="Arial" panose="020B0604020202020204" pitchFamily="34" charset="0"/>
              <a:buChar char="•"/>
            </a:pPr>
            <a:r>
              <a:rPr lang="en-US" baseline="0" dirty="0"/>
              <a:t>Make the money meaningful – discuss business model – create positive ROI equation</a:t>
            </a:r>
          </a:p>
          <a:p>
            <a:pPr marL="171450" indent="-171450">
              <a:buFont typeface="Arial" panose="020B0604020202020204" pitchFamily="34" charset="0"/>
              <a:buChar char="•"/>
            </a:pPr>
            <a:r>
              <a:rPr lang="en-US" baseline="0" dirty="0"/>
              <a:t>Phase-in – make clear transition pathway and allow institutions to plan accordingly. Don’t flip the switch, but move quickly. The more the $ the more you need a transition. If small amounts – you can move quickly. Look at the overall delta.</a:t>
            </a:r>
          </a:p>
          <a:p>
            <a:pPr marL="171450" indent="-171450">
              <a:buFont typeface="Arial" panose="020B0604020202020204" pitchFamily="34" charset="0"/>
              <a:buChar char="•"/>
            </a:pPr>
            <a:r>
              <a:rPr lang="en-US" baseline="0" dirty="0"/>
              <a:t>Create evaluation period – you will need to tighten in some areas and loosen in others. Don’t be afraid of this and establish a system to evaluate effectiveness</a:t>
            </a:r>
          </a:p>
        </p:txBody>
      </p:sp>
      <p:sp>
        <p:nvSpPr>
          <p:cNvPr id="4" name="Slide Number Placeholder 3"/>
          <p:cNvSpPr>
            <a:spLocks noGrp="1"/>
          </p:cNvSpPr>
          <p:nvPr>
            <p:ph type="sldNum" sz="quarter" idx="10"/>
          </p:nvPr>
        </p:nvSpPr>
        <p:spPr/>
        <p:txBody>
          <a:bodyPr/>
          <a:lstStyle/>
          <a:p>
            <a:pPr>
              <a:defRPr/>
            </a:pPr>
            <a:fld id="{900BE819-0C98-7E4A-8020-7037F4D575FA}" type="slidenum">
              <a:rPr lang="en-US" smtClean="0"/>
              <a:pPr>
                <a:defRPr/>
              </a:pPr>
              <a:t>8</a:t>
            </a:fld>
            <a:endParaRPr lang="en-US" dirty="0"/>
          </a:p>
        </p:txBody>
      </p:sp>
    </p:spTree>
    <p:extLst>
      <p:ext uri="{BB962C8B-B14F-4D97-AF65-F5344CB8AC3E}">
        <p14:creationId xmlns:p14="http://schemas.microsoft.com/office/powerpoint/2010/main" val="22815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As of Fiscal Year 2016 30 states (60%) have either implemented (25 states) OBF or are developing (5 states) OBF.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00BE819-0C98-7E4A-8020-7037F4D575FA}" type="slidenum">
              <a:rPr lang="en-US" smtClean="0"/>
              <a:pPr>
                <a:defRPr/>
              </a:pPr>
              <a:t>15</a:t>
            </a:fld>
            <a:endParaRPr lang="en-US" dirty="0"/>
          </a:p>
        </p:txBody>
      </p:sp>
    </p:spTree>
    <p:extLst>
      <p:ext uri="{BB962C8B-B14F-4D97-AF65-F5344CB8AC3E}">
        <p14:creationId xmlns:p14="http://schemas.microsoft.com/office/powerpoint/2010/main" val="11168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B5195-683D-D749-9044-24E8B0887C11}" type="slidenum">
              <a:rPr lang="en-US" smtClean="0"/>
              <a:t>22</a:t>
            </a:fld>
            <a:endParaRPr lang="en-US" dirty="0"/>
          </a:p>
        </p:txBody>
      </p:sp>
    </p:spTree>
    <p:extLst>
      <p:ext uri="{BB962C8B-B14F-4D97-AF65-F5344CB8AC3E}">
        <p14:creationId xmlns:p14="http://schemas.microsoft.com/office/powerpoint/2010/main" val="424635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i="1" dirty="0"/>
          </a:p>
          <a:p>
            <a:r>
              <a:rPr lang="en-US" i="1" dirty="0"/>
              <a:t>We invite you to check out strategylabs.luminafoundation.org, bookmark it and send us your feedback. Of course, we hope you recommend the site to others!</a:t>
            </a:r>
            <a:endParaRPr lang="en-US" dirty="0"/>
          </a:p>
          <a:p>
            <a:r>
              <a:rPr lang="en-US" i="1" dirty="0"/>
              <a:t> </a:t>
            </a:r>
            <a:endParaRPr lang="en-US" dirty="0"/>
          </a:p>
          <a:p>
            <a:pPr lvl="0"/>
            <a:r>
              <a:rPr lang="en-US" i="1" dirty="0"/>
              <a:t>Sharing real time policy information is important to drive this agenda….but it’s the </a:t>
            </a:r>
            <a:r>
              <a:rPr lang="en-US" b="1" i="1" u="sng" dirty="0"/>
              <a:t>actions taken</a:t>
            </a:r>
            <a:r>
              <a:rPr lang="en-US" i="1" dirty="0"/>
              <a:t> that ultimately improve attainment.   I am pleased to join two higher education champions on this panel with me today who are focused on improved attainment for ALL  students.  They have rolled up their sleeves to get the needed work done to improve their results and  I look forward to hearing from them.    </a:t>
            </a:r>
            <a:endParaRPr lang="en-US" dirty="0"/>
          </a:p>
        </p:txBody>
      </p:sp>
      <p:sp>
        <p:nvSpPr>
          <p:cNvPr id="4" name="Slide Number Placeholder 3"/>
          <p:cNvSpPr>
            <a:spLocks noGrp="1"/>
          </p:cNvSpPr>
          <p:nvPr>
            <p:ph type="sldNum" sz="quarter" idx="10"/>
          </p:nvPr>
        </p:nvSpPr>
        <p:spPr/>
        <p:txBody>
          <a:bodyPr/>
          <a:lstStyle/>
          <a:p>
            <a:pPr>
              <a:defRPr/>
            </a:pPr>
            <a:fld id="{900BE819-0C98-7E4A-8020-7037F4D575F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413211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iStock_000021583873Large.jpg"/>
          <p:cNvPicPr>
            <a:picLocks noChangeAspect="1"/>
          </p:cNvPicPr>
          <p:nvPr userDrawn="1"/>
        </p:nvPicPr>
        <p:blipFill rotWithShape="1">
          <a:blip r:embed="rId2">
            <a:extLst>
              <a:ext uri="{28A0092B-C50C-407E-A947-70E740481C1C}">
                <a14:useLocalDpi xmlns:a14="http://schemas.microsoft.com/office/drawing/2010/main" val="0"/>
              </a:ext>
            </a:extLst>
          </a:blip>
          <a:srcRect r="13539"/>
          <a:stretch/>
        </p:blipFill>
        <p:spPr>
          <a:xfrm>
            <a:off x="1" y="-1"/>
            <a:ext cx="9144000" cy="6574169"/>
          </a:xfrm>
          <a:prstGeom prst="rect">
            <a:avLst/>
          </a:prstGeom>
        </p:spPr>
      </p:pic>
      <p:sp>
        <p:nvSpPr>
          <p:cNvPr id="2" name="Rectangle 1"/>
          <p:cNvSpPr/>
          <p:nvPr userDrawn="1"/>
        </p:nvSpPr>
        <p:spPr>
          <a:xfrm>
            <a:off x="0" y="5716666"/>
            <a:ext cx="9144000" cy="114133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userDrawn="1"/>
        </p:nvSpPr>
        <p:spPr>
          <a:xfrm>
            <a:off x="0" y="0"/>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0" y="5657394"/>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userDrawn="1"/>
        </p:nvSpPr>
        <p:spPr>
          <a:xfrm>
            <a:off x="2740839" y="1066310"/>
            <a:ext cx="3714989" cy="3714989"/>
          </a:xfrm>
          <a:prstGeom prst="ellipse">
            <a:avLst/>
          </a:prstGeom>
          <a:solidFill>
            <a:schemeClr val="bg1"/>
          </a:solidFill>
          <a:ln w="28575" cmpd="sng">
            <a:solidFill>
              <a:srgbClr val="C4004C"/>
            </a:solidFill>
          </a:ln>
          <a:effectLst>
            <a:outerShdw blurRad="276225"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Placeholder 1"/>
          <p:cNvSpPr txBox="1">
            <a:spLocks/>
          </p:cNvSpPr>
          <p:nvPr userDrawn="1"/>
        </p:nvSpPr>
        <p:spPr bwMode="auto">
          <a:xfrm>
            <a:off x="2774288" y="2706636"/>
            <a:ext cx="3643745" cy="17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pPr algn="ctr"/>
            <a:endParaRPr lang="en-US" sz="2400" b="0" dirty="0"/>
          </a:p>
        </p:txBody>
      </p:sp>
      <p:pic>
        <p:nvPicPr>
          <p:cNvPr id="3" name="Picture 2" descr="Lumina_Support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273" y="5965409"/>
            <a:ext cx="1962727" cy="608760"/>
          </a:xfrm>
          <a:prstGeom prst="rect">
            <a:avLst/>
          </a:prstGeom>
        </p:spPr>
      </p:pic>
      <p:pic>
        <p:nvPicPr>
          <p:cNvPr id="5" name="Picture 4" descr="StratLabs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9459" y="5969670"/>
            <a:ext cx="3358677" cy="649345"/>
          </a:xfrm>
          <a:prstGeom prst="rect">
            <a:avLst/>
          </a:prstGeom>
        </p:spPr>
      </p:pic>
    </p:spTree>
    <p:extLst>
      <p:ext uri="{BB962C8B-B14F-4D97-AF65-F5344CB8AC3E}">
        <p14:creationId xmlns:p14="http://schemas.microsoft.com/office/powerpoint/2010/main" val="342519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229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2">
                  <a:lumMod val="75000"/>
                </a:schemeClr>
              </a:gs>
              <a:gs pos="100000">
                <a:schemeClr val="accent2"/>
              </a:gs>
            </a:gsLst>
            <a:lin ang="157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652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081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iStock_000021583873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4000" cy="6574169"/>
          </a:xfrm>
          <a:prstGeom prst="rect">
            <a:avLst/>
          </a:prstGeom>
        </p:spPr>
      </p:pic>
      <p:sp>
        <p:nvSpPr>
          <p:cNvPr id="2" name="Rectangle 1"/>
          <p:cNvSpPr/>
          <p:nvPr userDrawn="1"/>
        </p:nvSpPr>
        <p:spPr>
          <a:xfrm>
            <a:off x="0" y="5716666"/>
            <a:ext cx="9144000" cy="114133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0" y="0"/>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5657394"/>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userDrawn="1"/>
        </p:nvSpPr>
        <p:spPr>
          <a:xfrm>
            <a:off x="2740839" y="1066310"/>
            <a:ext cx="3714989" cy="3714989"/>
          </a:xfrm>
          <a:prstGeom prst="ellipse">
            <a:avLst/>
          </a:prstGeom>
          <a:solidFill>
            <a:schemeClr val="bg1"/>
          </a:solidFill>
          <a:ln w="28575" cmpd="sng">
            <a:solidFill>
              <a:srgbClr val="C4004C"/>
            </a:solidFill>
          </a:ln>
          <a:effectLst>
            <a:outerShdw blurRad="276225"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itle Placeholder 1"/>
          <p:cNvSpPr txBox="1">
            <a:spLocks/>
          </p:cNvSpPr>
          <p:nvPr userDrawn="1"/>
        </p:nvSpPr>
        <p:spPr bwMode="auto">
          <a:xfrm>
            <a:off x="2774288" y="2706636"/>
            <a:ext cx="3643745" cy="17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pPr algn="ctr"/>
            <a:endParaRPr lang="en-US" sz="2400" dirty="0">
              <a:solidFill>
                <a:srgbClr val="252525"/>
              </a:solidFill>
            </a:endParaRPr>
          </a:p>
        </p:txBody>
      </p:sp>
      <p:pic>
        <p:nvPicPr>
          <p:cNvPr id="3" name="Picture 2" descr="Lumina_Support_white.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27273" y="5965409"/>
            <a:ext cx="1962727" cy="608760"/>
          </a:xfrm>
          <a:prstGeom prst="rect">
            <a:avLst/>
          </a:prstGeom>
        </p:spPr>
      </p:pic>
      <p:pic>
        <p:nvPicPr>
          <p:cNvPr id="5" name="Picture 4" descr="StratLabs_logo_whit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49459" y="5969670"/>
            <a:ext cx="3358677" cy="649345"/>
          </a:xfrm>
          <a:prstGeom prst="rect">
            <a:avLst/>
          </a:prstGeom>
        </p:spPr>
      </p:pic>
    </p:spTree>
    <p:extLst>
      <p:ext uri="{BB962C8B-B14F-4D97-AF65-F5344CB8AC3E}">
        <p14:creationId xmlns:p14="http://schemas.microsoft.com/office/powerpoint/2010/main" val="339456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865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
        <p:nvSpPr>
          <p:cNvPr id="5" name="Rectangle 4"/>
          <p:cNvSpPr/>
          <p:nvPr userDrawn="1"/>
        </p:nvSpPr>
        <p:spPr>
          <a:xfrm rot="10800000">
            <a:off x="0" y="0"/>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userDrawn="1"/>
        </p:nvSpPr>
        <p:spPr>
          <a:xfrm rot="10800000">
            <a:off x="0" y="107936"/>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364447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8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08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2555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393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93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0"/>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26356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85065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820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pPr>
                <a:defRPr/>
              </a:pPr>
              <a:t>‹#›</a:t>
            </a:fld>
            <a:endParaRPr lang="en-US" dirty="0"/>
          </a:p>
        </p:txBody>
      </p:sp>
    </p:spTree>
    <p:extLst>
      <p:ext uri="{BB962C8B-B14F-4D97-AF65-F5344CB8AC3E}">
        <p14:creationId xmlns:p14="http://schemas.microsoft.com/office/powerpoint/2010/main" val="117299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2" y="1668438"/>
            <a:ext cx="2748009" cy="2748009"/>
          </a:xfrm>
          <a:prstGeom prst="rect">
            <a:avLst/>
          </a:prstGeom>
        </p:spPr>
      </p:pic>
    </p:spTree>
    <p:extLst>
      <p:ext uri="{BB962C8B-B14F-4D97-AF65-F5344CB8AC3E}">
        <p14:creationId xmlns:p14="http://schemas.microsoft.com/office/powerpoint/2010/main" val="2106081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2013221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3" y="1413455"/>
            <a:ext cx="3022810" cy="3022810"/>
          </a:xfrm>
          <a:prstGeom prst="rect">
            <a:avLst/>
          </a:prstGeom>
        </p:spPr>
      </p:pic>
    </p:spTree>
    <p:extLst>
      <p:ext uri="{BB962C8B-B14F-4D97-AF65-F5344CB8AC3E}">
        <p14:creationId xmlns:p14="http://schemas.microsoft.com/office/powerpoint/2010/main" val="371974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5494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2" y="1668438"/>
            <a:ext cx="2748009" cy="2748009"/>
          </a:xfrm>
          <a:prstGeom prst="rect">
            <a:avLst/>
          </a:prstGeom>
        </p:spPr>
      </p:pic>
    </p:spTree>
    <p:extLst>
      <p:ext uri="{BB962C8B-B14F-4D97-AF65-F5344CB8AC3E}">
        <p14:creationId xmlns:p14="http://schemas.microsoft.com/office/powerpoint/2010/main" val="1634916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224018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3" y="1413455"/>
            <a:ext cx="3022810" cy="3022810"/>
          </a:xfrm>
          <a:prstGeom prst="rect">
            <a:avLst/>
          </a:prstGeom>
        </p:spPr>
      </p:pic>
    </p:spTree>
    <p:extLst>
      <p:ext uri="{BB962C8B-B14F-4D97-AF65-F5344CB8AC3E}">
        <p14:creationId xmlns:p14="http://schemas.microsoft.com/office/powerpoint/2010/main" val="42844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2">
                  <a:lumMod val="75000"/>
                </a:schemeClr>
              </a:gs>
              <a:gs pos="100000">
                <a:schemeClr val="accent2"/>
              </a:gs>
            </a:gsLst>
            <a:lin ang="157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7230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79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8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08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pPr>
                <a:defRPr/>
              </a:pPr>
              <a:t>‹#›</a:t>
            </a:fld>
            <a:endParaRPr lang="en-US" dirty="0"/>
          </a:p>
        </p:txBody>
      </p:sp>
    </p:spTree>
    <p:extLst>
      <p:ext uri="{BB962C8B-B14F-4D97-AF65-F5344CB8AC3E}">
        <p14:creationId xmlns:p14="http://schemas.microsoft.com/office/powerpoint/2010/main" val="249709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393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931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0"/>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pPr>
                <a:defRPr/>
              </a:pPr>
              <a:t>‹#›</a:t>
            </a:fld>
            <a:endParaRPr lang="en-US" dirty="0"/>
          </a:p>
        </p:txBody>
      </p:sp>
    </p:spTree>
    <p:extLst>
      <p:ext uri="{BB962C8B-B14F-4D97-AF65-F5344CB8AC3E}">
        <p14:creationId xmlns:p14="http://schemas.microsoft.com/office/powerpoint/2010/main" val="131853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pPr>
                <a:defRPr/>
              </a:pPr>
              <a:t>‹#›</a:t>
            </a:fld>
            <a:endParaRPr lang="en-US" dirty="0"/>
          </a:p>
        </p:txBody>
      </p:sp>
    </p:spTree>
    <p:extLst>
      <p:ext uri="{BB962C8B-B14F-4D97-AF65-F5344CB8AC3E}">
        <p14:creationId xmlns:p14="http://schemas.microsoft.com/office/powerpoint/2010/main" val="230396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5" name="Rectangle 4"/>
          <p:cNvSpPr/>
          <p:nvPr userDrawn="1"/>
        </p:nvSpPr>
        <p:spPr>
          <a:xfrm>
            <a:off x="-9525"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282" y="1668438"/>
            <a:ext cx="2748009" cy="2748009"/>
          </a:xfrm>
          <a:prstGeom prst="rect">
            <a:avLst/>
          </a:prstGeom>
        </p:spPr>
      </p:pic>
    </p:spTree>
    <p:extLst>
      <p:ext uri="{BB962C8B-B14F-4D97-AF65-F5344CB8AC3E}">
        <p14:creationId xmlns:p14="http://schemas.microsoft.com/office/powerpoint/2010/main" val="312030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33988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3" y="1413455"/>
            <a:ext cx="3022810" cy="3022810"/>
          </a:xfrm>
          <a:prstGeom prst="rect">
            <a:avLst/>
          </a:prstGeom>
        </p:spPr>
      </p:pic>
    </p:spTree>
    <p:extLst>
      <p:ext uri="{BB962C8B-B14F-4D97-AF65-F5344CB8AC3E}">
        <p14:creationId xmlns:p14="http://schemas.microsoft.com/office/powerpoint/2010/main" val="312030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39319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2.xml"/><Relationship Id="rId18"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289820"/>
            <a:ext cx="9144000" cy="568179"/>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181884"/>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0" y="6124502"/>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457200" y="3088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410030"/>
            <a:ext cx="82296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rot="10800000">
            <a:off x="0" y="0"/>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rot="10800000">
            <a:off x="0" y="107936"/>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extBox 1"/>
          <p:cNvSpPr txBox="1"/>
          <p:nvPr/>
        </p:nvSpPr>
        <p:spPr>
          <a:xfrm>
            <a:off x="2753140" y="6425899"/>
            <a:ext cx="3664386" cy="261610"/>
          </a:xfrm>
          <a:prstGeom prst="rect">
            <a:avLst/>
          </a:prstGeom>
          <a:noFill/>
        </p:spPr>
        <p:txBody>
          <a:bodyPr wrap="square" rtlCol="0">
            <a:spAutoFit/>
          </a:bodyPr>
          <a:lstStyle/>
          <a:p>
            <a:pPr algn="ctr"/>
            <a:r>
              <a:rPr lang="en-US" sz="1050" dirty="0">
                <a:solidFill>
                  <a:schemeClr val="bg1"/>
                </a:solidFill>
                <a:latin typeface="Arial"/>
                <a:cs typeface="Arial"/>
              </a:rPr>
              <a:t>StrategyLabs.LuminaFoundation.org</a:t>
            </a:r>
          </a:p>
        </p:txBody>
      </p:sp>
      <p:sp>
        <p:nvSpPr>
          <p:cNvPr id="12"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pPr>
                <a:defRPr/>
              </a:pPr>
              <a:t>‹#›</a:t>
            </a:fld>
            <a:endParaRPr lang="en-US" dirty="0"/>
          </a:p>
        </p:txBody>
      </p:sp>
      <p:pic>
        <p:nvPicPr>
          <p:cNvPr id="13" name="Picture 12" descr="StratLabs_logo_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9734" y="6385510"/>
            <a:ext cx="2051091" cy="396545"/>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3" r:id="rId2"/>
    <p:sldLayoutId id="2147483684" r:id="rId3"/>
    <p:sldLayoutId id="2147483685" r:id="rId4"/>
    <p:sldLayoutId id="2147483686" r:id="rId5"/>
    <p:sldLayoutId id="2147483693" r:id="rId6"/>
    <p:sldLayoutId id="2147483697" r:id="rId7"/>
    <p:sldLayoutId id="2147483695" r:id="rId8"/>
    <p:sldLayoutId id="2147483689" r:id="rId9"/>
    <p:sldLayoutId id="2147483692" r:id="rId10"/>
    <p:sldLayoutId id="2147483690" r:id="rId11"/>
    <p:sldLayoutId id="2147483691" r:id="rId12"/>
  </p:sldLayoutIdLst>
  <p:hf hdr="0" ftr="0"/>
  <p:txStyles>
    <p:title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2"/>
        </a:buClr>
        <a:buFont typeface="Arial" charset="0"/>
        <a:buChar char="•"/>
        <a:defRPr sz="28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Clr>
          <a:schemeClr val="accent2"/>
        </a:buClr>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289820"/>
            <a:ext cx="9144000" cy="568179"/>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181884"/>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6124502"/>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
          <p:cNvSpPr>
            <a:spLocks noGrp="1"/>
          </p:cNvSpPr>
          <p:nvPr>
            <p:ph type="title"/>
          </p:nvPr>
        </p:nvSpPr>
        <p:spPr bwMode="auto">
          <a:xfrm>
            <a:off x="457200" y="3088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410030"/>
            <a:ext cx="82296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rot="10800000">
            <a:off x="0" y="0"/>
            <a:ext cx="9144000" cy="107936"/>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rot="10800000">
            <a:off x="0" y="107936"/>
            <a:ext cx="9144000" cy="5738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extBox 1"/>
          <p:cNvSpPr txBox="1"/>
          <p:nvPr/>
        </p:nvSpPr>
        <p:spPr>
          <a:xfrm>
            <a:off x="2753140" y="6425899"/>
            <a:ext cx="3664386" cy="261610"/>
          </a:xfrm>
          <a:prstGeom prst="rect">
            <a:avLst/>
          </a:prstGeom>
          <a:noFill/>
        </p:spPr>
        <p:txBody>
          <a:bodyPr wrap="square" rtlCol="0">
            <a:spAutoFit/>
          </a:bodyPr>
          <a:lstStyle/>
          <a:p>
            <a:pPr algn="ctr"/>
            <a:r>
              <a:rPr lang="en-US" sz="1050" dirty="0">
                <a:solidFill>
                  <a:prstClr val="white"/>
                </a:solidFill>
                <a:latin typeface="Arial"/>
                <a:cs typeface="Arial"/>
              </a:rPr>
              <a:t>StrategyLabs.LuminaFoundation.org</a:t>
            </a:r>
          </a:p>
        </p:txBody>
      </p:sp>
      <p:sp>
        <p:nvSpPr>
          <p:cNvPr id="12" name="Slide Number Placeholder 5"/>
          <p:cNvSpPr>
            <a:spLocks noGrp="1"/>
          </p:cNvSpPr>
          <p:nvPr>
            <p:ph type="sldNum" sz="quarter" idx="4"/>
          </p:nvPr>
        </p:nvSpPr>
        <p:spPr>
          <a:xfrm>
            <a:off x="6553200" y="6451600"/>
            <a:ext cx="2133600" cy="365125"/>
          </a:xfrm>
          <a:prstGeom prst="rect">
            <a:avLst/>
          </a:prstGeom>
        </p:spPr>
        <p:txBody>
          <a:bodyPr/>
          <a:lstStyle>
            <a:lvl1pPr algn="r">
              <a:defRPr sz="1100">
                <a:solidFill>
                  <a:schemeClr val="bg1"/>
                </a:solidFill>
                <a:latin typeface="Arial"/>
                <a:cs typeface="Arial"/>
              </a:defRPr>
            </a:lvl1pPr>
          </a:lstStyle>
          <a:p>
            <a:pPr>
              <a:defRPr/>
            </a:pPr>
            <a:fld id="{D8A45CD4-1AF8-A947-A626-794C8D00BFA0}" type="slidenum">
              <a:rPr lang="en-US" smtClean="0">
                <a:solidFill>
                  <a:prstClr val="white"/>
                </a:solidFill>
              </a:rPr>
              <a:pPr>
                <a:defRPr/>
              </a:pPr>
              <a:t>‹#›</a:t>
            </a:fld>
            <a:endParaRPr lang="en-US" dirty="0">
              <a:solidFill>
                <a:prstClr val="white"/>
              </a:solidFill>
            </a:endParaRPr>
          </a:p>
        </p:txBody>
      </p:sp>
      <p:pic>
        <p:nvPicPr>
          <p:cNvPr id="13" name="Picture 12" descr="StratLabs_logo_white.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79734" y="6385510"/>
            <a:ext cx="2051091" cy="396545"/>
          </a:xfrm>
          <a:prstGeom prst="rect">
            <a:avLst/>
          </a:prstGeom>
        </p:spPr>
      </p:pic>
    </p:spTree>
    <p:extLst>
      <p:ext uri="{BB962C8B-B14F-4D97-AF65-F5344CB8AC3E}">
        <p14:creationId xmlns:p14="http://schemas.microsoft.com/office/powerpoint/2010/main" val="33791395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ftr="0"/>
  <p:txStyles>
    <p:title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2"/>
        </a:buClr>
        <a:buFont typeface="Arial" charset="0"/>
        <a:buChar char="•"/>
        <a:defRPr sz="28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Clr>
          <a:schemeClr val="accent2"/>
        </a:buClr>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1752600"/>
            <a:ext cx="2908300" cy="923330"/>
          </a:xfrm>
          <a:prstGeom prst="rect">
            <a:avLst/>
          </a:prstGeom>
          <a:noFill/>
        </p:spPr>
        <p:txBody>
          <a:bodyPr wrap="square" rtlCol="0">
            <a:spAutoFit/>
          </a:bodyPr>
          <a:lstStyle/>
          <a:p>
            <a:pPr algn="ctr"/>
            <a:r>
              <a:rPr lang="en-US" dirty="0" smtClean="0"/>
              <a:t>Outcomes-Based Funding: The National Context, Design Principles &amp; Research</a:t>
            </a:r>
            <a:endParaRPr lang="en-US" dirty="0"/>
          </a:p>
        </p:txBody>
      </p:sp>
      <p:sp>
        <p:nvSpPr>
          <p:cNvPr id="3" name="TextBox 2"/>
          <p:cNvSpPr txBox="1"/>
          <p:nvPr/>
        </p:nvSpPr>
        <p:spPr>
          <a:xfrm>
            <a:off x="3467100" y="3632200"/>
            <a:ext cx="2260600" cy="369332"/>
          </a:xfrm>
          <a:prstGeom prst="rect">
            <a:avLst/>
          </a:prstGeom>
          <a:noFill/>
        </p:spPr>
        <p:txBody>
          <a:bodyPr wrap="square" rtlCol="0">
            <a:spAutoFit/>
          </a:bodyPr>
          <a:lstStyle/>
          <a:p>
            <a:pPr algn="ctr"/>
            <a:r>
              <a:rPr lang="en-US" dirty="0" smtClean="0"/>
              <a:t>Jimmy Clarke, Ph.D.</a:t>
            </a:r>
            <a:endParaRPr lang="en-US" dirty="0"/>
          </a:p>
        </p:txBody>
      </p:sp>
      <p:sp>
        <p:nvSpPr>
          <p:cNvPr id="4" name="TextBox 3"/>
          <p:cNvSpPr txBox="1"/>
          <p:nvPr/>
        </p:nvSpPr>
        <p:spPr>
          <a:xfrm>
            <a:off x="3162300" y="2929930"/>
            <a:ext cx="2755900" cy="646331"/>
          </a:xfrm>
          <a:prstGeom prst="rect">
            <a:avLst/>
          </a:prstGeom>
          <a:noFill/>
        </p:spPr>
        <p:txBody>
          <a:bodyPr wrap="square" rtlCol="0">
            <a:spAutoFit/>
          </a:bodyPr>
          <a:lstStyle/>
          <a:p>
            <a:pPr algn="ctr"/>
            <a:r>
              <a:rPr lang="en-US" dirty="0" smtClean="0"/>
              <a:t>Louisiana Formula Summit August 3, 2016</a:t>
            </a:r>
            <a:endParaRPr lang="en-US" dirty="0"/>
          </a:p>
        </p:txBody>
      </p:sp>
    </p:spTree>
    <p:extLst>
      <p:ext uri="{BB962C8B-B14F-4D97-AF65-F5344CB8AC3E}">
        <p14:creationId xmlns:p14="http://schemas.microsoft.com/office/powerpoint/2010/main" val="267770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02" y="308844"/>
            <a:ext cx="8477198" cy="677475"/>
          </a:xfrm>
        </p:spPr>
        <p:txBody>
          <a:bodyPr/>
          <a:lstStyle/>
          <a:p>
            <a:r>
              <a:rPr lang="en-US" sz="2000" dirty="0"/>
              <a:t>Common Measures</a:t>
            </a:r>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9</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917381680"/>
              </p:ext>
            </p:extLst>
          </p:nvPr>
        </p:nvGraphicFramePr>
        <p:xfrm>
          <a:off x="209602" y="771566"/>
          <a:ext cx="8717086" cy="5263012"/>
        </p:xfrm>
        <a:graphic>
          <a:graphicData uri="http://schemas.openxmlformats.org/drawingml/2006/table">
            <a:tbl>
              <a:tblPr firstRow="1" bandRow="1">
                <a:tableStyleId>{5C22544A-7EE6-4342-B048-85BDC9FD1C3A}</a:tableStyleId>
              </a:tblPr>
              <a:tblGrid>
                <a:gridCol w="4358543">
                  <a:extLst>
                    <a:ext uri="{9D8B030D-6E8A-4147-A177-3AD203B41FA5}">
                      <a16:colId xmlns="" xmlns:a16="http://schemas.microsoft.com/office/drawing/2014/main" val="20000"/>
                    </a:ext>
                  </a:extLst>
                </a:gridCol>
                <a:gridCol w="4358543">
                  <a:extLst>
                    <a:ext uri="{9D8B030D-6E8A-4147-A177-3AD203B41FA5}">
                      <a16:colId xmlns="" xmlns:a16="http://schemas.microsoft.com/office/drawing/2014/main" val="20001"/>
                    </a:ext>
                  </a:extLst>
                </a:gridCol>
              </a:tblGrid>
              <a:tr h="348366">
                <a:tc>
                  <a:txBody>
                    <a:bodyPr/>
                    <a:lstStyle/>
                    <a:p>
                      <a:pPr marL="0" indent="0">
                        <a:buFont typeface="Arial"/>
                        <a:buNone/>
                      </a:pPr>
                      <a:r>
                        <a:rPr lang="en-US" dirty="0"/>
                        <a:t>Type</a:t>
                      </a:r>
                      <a:r>
                        <a:rPr lang="en-US" baseline="0" dirty="0"/>
                        <a:t> of Measures</a:t>
                      </a:r>
                      <a:endParaRPr lang="en-US" dirty="0"/>
                    </a:p>
                  </a:txBody>
                  <a:tcPr/>
                </a:tc>
                <a:tc>
                  <a:txBody>
                    <a:bodyPr/>
                    <a:lstStyle/>
                    <a:p>
                      <a:pPr marL="0" indent="0">
                        <a:buFont typeface="Arial"/>
                        <a:buNone/>
                      </a:pPr>
                      <a:r>
                        <a:rPr lang="en-US" dirty="0"/>
                        <a:t>Examples</a:t>
                      </a:r>
                    </a:p>
                  </a:txBody>
                  <a:tcPr/>
                </a:tc>
                <a:extLst>
                  <a:ext uri="{0D108BD9-81ED-4DB2-BD59-A6C34878D82A}">
                    <a16:rowId xmlns="" xmlns:a16="http://schemas.microsoft.com/office/drawing/2014/main" val="10000"/>
                  </a:ext>
                </a:extLst>
              </a:tr>
              <a:tr h="1016066">
                <a:tc>
                  <a:txBody>
                    <a:bodyPr/>
                    <a:lstStyle/>
                    <a:p>
                      <a:pPr marL="0" indent="0">
                        <a:buFont typeface="Arial"/>
                        <a:buNone/>
                      </a:pPr>
                      <a:r>
                        <a:rPr lang="en-US" sz="1600" b="1" kern="1200" dirty="0">
                          <a:solidFill>
                            <a:schemeClr val="dk1"/>
                          </a:solidFill>
                          <a:effectLst/>
                          <a:latin typeface="+mn-lt"/>
                          <a:ea typeface="+mn-ea"/>
                          <a:cs typeface="+mn-cs"/>
                        </a:rPr>
                        <a:t>Student Progression and Momentum </a:t>
                      </a:r>
                      <a:endParaRPr lang="en-US" sz="1600" kern="1200" dirty="0">
                        <a:solidFill>
                          <a:schemeClr val="dk1"/>
                        </a:solidFill>
                        <a:effectLst/>
                        <a:latin typeface="+mn-lt"/>
                        <a:ea typeface="+mn-ea"/>
                        <a:cs typeface="+mn-cs"/>
                      </a:endParaRPr>
                    </a:p>
                    <a:p>
                      <a:pPr marL="0" indent="0">
                        <a:buFont typeface="Arial"/>
                        <a:buNone/>
                      </a:pPr>
                      <a:r>
                        <a:rPr lang="en-US" sz="1600" i="1" kern="1200" dirty="0">
                          <a:solidFill>
                            <a:schemeClr val="dk1"/>
                          </a:solidFill>
                          <a:effectLst/>
                          <a:latin typeface="+mn-lt"/>
                          <a:ea typeface="+mn-ea"/>
                          <a:cs typeface="+mn-cs"/>
                        </a:rPr>
                        <a:t>Intermediate outcomes/key milestones important to student’s progression toward completion</a:t>
                      </a:r>
                      <a:r>
                        <a:rPr lang="en-US" sz="1600" dirty="0">
                          <a:effectLst/>
                        </a:rPr>
                        <a:t> </a:t>
                      </a:r>
                      <a:endParaRPr lang="en-US" sz="1600" dirty="0"/>
                    </a:p>
                  </a:txBody>
                  <a:tcPr/>
                </a:tc>
                <a:tc>
                  <a:txBody>
                    <a:bodyPr/>
                    <a:lstStyle/>
                    <a:p>
                      <a:pPr marL="285750" lvl="0" indent="-285750">
                        <a:buFont typeface="Arial"/>
                        <a:buChar char="•"/>
                      </a:pPr>
                      <a:r>
                        <a:rPr lang="en-US" sz="1600" kern="1200" dirty="0">
                          <a:solidFill>
                            <a:schemeClr val="dk1"/>
                          </a:solidFill>
                          <a:effectLst/>
                          <a:latin typeface="+mn-lt"/>
                          <a:ea typeface="+mn-ea"/>
                          <a:cs typeface="+mn-cs"/>
                        </a:rPr>
                        <a:t>Remedial education success</a:t>
                      </a:r>
                    </a:p>
                    <a:p>
                      <a:pPr marL="285750" lvl="0" indent="-285750">
                        <a:buFont typeface="Arial"/>
                        <a:buChar char="•"/>
                      </a:pPr>
                      <a:r>
                        <a:rPr lang="en-US" sz="1600" kern="1200" dirty="0">
                          <a:solidFill>
                            <a:schemeClr val="dk1"/>
                          </a:solidFill>
                          <a:effectLst/>
                          <a:latin typeface="+mn-lt"/>
                          <a:ea typeface="+mn-ea"/>
                          <a:cs typeface="+mn-cs"/>
                        </a:rPr>
                        <a:t>Completion of first college-level mathematics and English courses</a:t>
                      </a:r>
                    </a:p>
                    <a:p>
                      <a:pPr marL="285750" indent="-285750">
                        <a:buFont typeface="Arial"/>
                        <a:buChar char="•"/>
                      </a:pPr>
                      <a:r>
                        <a:rPr lang="en-US" sz="1600" kern="1200" dirty="0">
                          <a:solidFill>
                            <a:schemeClr val="dk1"/>
                          </a:solidFill>
                          <a:effectLst/>
                          <a:latin typeface="+mn-lt"/>
                          <a:ea typeface="+mn-ea"/>
                          <a:cs typeface="+mn-cs"/>
                        </a:rPr>
                        <a:t>Credit accumulation (e.g. 15, 30 credit hours)</a:t>
                      </a:r>
                      <a:r>
                        <a:rPr lang="en-US" sz="1600" dirty="0">
                          <a:effectLst/>
                        </a:rPr>
                        <a:t> </a:t>
                      </a:r>
                      <a:endParaRPr lang="en-US" sz="1600" dirty="0"/>
                    </a:p>
                  </a:txBody>
                  <a:tcPr/>
                </a:tc>
                <a:extLst>
                  <a:ext uri="{0D108BD9-81ED-4DB2-BD59-A6C34878D82A}">
                    <a16:rowId xmlns="" xmlns:a16="http://schemas.microsoft.com/office/drawing/2014/main" val="10001"/>
                  </a:ext>
                </a:extLst>
              </a:tr>
              <a:tr h="1016066">
                <a:tc>
                  <a:txBody>
                    <a:bodyPr/>
                    <a:lstStyle/>
                    <a:p>
                      <a:r>
                        <a:rPr lang="en-US" sz="1600" b="1" kern="1200" dirty="0">
                          <a:solidFill>
                            <a:schemeClr val="dk1"/>
                          </a:solidFill>
                          <a:effectLst/>
                          <a:latin typeface="+mn-lt"/>
                          <a:ea typeface="+mn-ea"/>
                          <a:cs typeface="+mn-cs"/>
                        </a:rPr>
                        <a:t>Completion &amp; Outcomes</a:t>
                      </a:r>
                      <a:r>
                        <a:rPr lang="en-US" sz="1600" kern="1200" dirty="0">
                          <a:solidFill>
                            <a:schemeClr val="dk1"/>
                          </a:solidFill>
                          <a:effectLst/>
                          <a:latin typeface="+mn-lt"/>
                          <a:ea typeface="+mn-ea"/>
                          <a:cs typeface="+mn-cs"/>
                        </a:rPr>
                        <a:t/>
                      </a:r>
                      <a:br>
                        <a:rPr lang="en-US" sz="1600" kern="1200" dirty="0">
                          <a:solidFill>
                            <a:schemeClr val="dk1"/>
                          </a:solidFill>
                          <a:effectLst/>
                          <a:latin typeface="+mn-lt"/>
                          <a:ea typeface="+mn-ea"/>
                          <a:cs typeface="+mn-cs"/>
                        </a:rPr>
                      </a:br>
                      <a:r>
                        <a:rPr lang="en-US" sz="1600" i="1" kern="1200" dirty="0">
                          <a:solidFill>
                            <a:schemeClr val="dk1"/>
                          </a:solidFill>
                          <a:effectLst/>
                          <a:latin typeface="+mn-lt"/>
                          <a:ea typeface="+mn-ea"/>
                          <a:cs typeface="+mn-cs"/>
                        </a:rPr>
                        <a:t>Promote certificate, degree completion, transfer</a:t>
                      </a:r>
                      <a:endParaRPr lang="en-US" sz="1600" dirty="0"/>
                    </a:p>
                  </a:txBody>
                  <a:tcPr/>
                </a:tc>
                <a:tc>
                  <a:txBody>
                    <a:bodyPr/>
                    <a:lstStyle/>
                    <a:p>
                      <a:pPr marL="285750" lvl="0" indent="-285750">
                        <a:buFont typeface="Arial"/>
                        <a:buChar char="•"/>
                      </a:pPr>
                      <a:r>
                        <a:rPr lang="en-US" sz="1600" kern="1200" dirty="0">
                          <a:solidFill>
                            <a:schemeClr val="dk1"/>
                          </a:solidFill>
                          <a:effectLst/>
                          <a:latin typeface="+mn-lt"/>
                          <a:ea typeface="+mn-ea"/>
                          <a:cs typeface="+mn-cs"/>
                        </a:rPr>
                        <a:t>Number or rate of program completers</a:t>
                      </a:r>
                    </a:p>
                    <a:p>
                      <a:pPr marL="285750" lvl="0" indent="-285750">
                        <a:buFont typeface="Arial"/>
                        <a:buChar char="•"/>
                      </a:pPr>
                      <a:r>
                        <a:rPr lang="en-US" sz="1600" kern="1200" dirty="0">
                          <a:solidFill>
                            <a:schemeClr val="dk1"/>
                          </a:solidFill>
                          <a:effectLst/>
                          <a:latin typeface="+mn-lt"/>
                          <a:ea typeface="+mn-ea"/>
                          <a:cs typeface="+mn-cs"/>
                        </a:rPr>
                        <a:t>Number of transfers</a:t>
                      </a:r>
                    </a:p>
                    <a:p>
                      <a:pPr marL="285750" lvl="0" indent="-285750">
                        <a:buFont typeface="Arial"/>
                        <a:buChar char="•"/>
                      </a:pPr>
                      <a:r>
                        <a:rPr lang="en-US" sz="1600" kern="1200" dirty="0">
                          <a:solidFill>
                            <a:schemeClr val="dk1"/>
                          </a:solidFill>
                          <a:effectLst/>
                          <a:latin typeface="+mn-lt"/>
                          <a:ea typeface="+mn-ea"/>
                          <a:cs typeface="+mn-cs"/>
                        </a:rPr>
                        <a:t>Job Placement</a:t>
                      </a:r>
                      <a:r>
                        <a:rPr lang="en-US" sz="1600" dirty="0">
                          <a:effectLst/>
                        </a:rPr>
                        <a:t> </a:t>
                      </a:r>
                      <a:endParaRPr lang="en-US" sz="1600" dirty="0"/>
                    </a:p>
                  </a:txBody>
                  <a:tcPr/>
                </a:tc>
                <a:extLst>
                  <a:ext uri="{0D108BD9-81ED-4DB2-BD59-A6C34878D82A}">
                    <a16:rowId xmlns="" xmlns:a16="http://schemas.microsoft.com/office/drawing/2014/main" val="10002"/>
                  </a:ext>
                </a:extLst>
              </a:tr>
              <a:tr h="1016066">
                <a:tc>
                  <a:txBody>
                    <a:bodyPr/>
                    <a:lstStyle/>
                    <a:p>
                      <a:pPr marL="0" marR="0">
                        <a:spcBef>
                          <a:spcPts val="0"/>
                        </a:spcBef>
                        <a:spcAft>
                          <a:spcPts val="0"/>
                        </a:spcAft>
                      </a:pPr>
                      <a:r>
                        <a:rPr lang="en-US" sz="1600" b="1" dirty="0">
                          <a:effectLst/>
                          <a:latin typeface="Calibri"/>
                          <a:ea typeface="ＭＳ 明朝"/>
                          <a:cs typeface="Calibri"/>
                        </a:rPr>
                        <a:t>Productivity &amp; Institution Mission</a:t>
                      </a:r>
                      <a:endParaRPr lang="en-US" sz="1600" dirty="0">
                        <a:effectLst/>
                        <a:latin typeface="Calibri"/>
                        <a:ea typeface="ＭＳ 明朝"/>
                        <a:cs typeface="Calibri"/>
                      </a:endParaRPr>
                    </a:p>
                    <a:p>
                      <a:pPr marL="0" marR="0">
                        <a:spcBef>
                          <a:spcPts val="0"/>
                        </a:spcBef>
                        <a:spcAft>
                          <a:spcPts val="0"/>
                        </a:spcAft>
                      </a:pPr>
                      <a:r>
                        <a:rPr lang="en-US" sz="1600" i="1" dirty="0">
                          <a:effectLst/>
                          <a:latin typeface="Calibri"/>
                          <a:ea typeface="ＭＳ 明朝"/>
                          <a:cs typeface="Calibri"/>
                        </a:rPr>
                        <a:t>Promote efficiency, affordability and focusing dollars on core mission functions</a:t>
                      </a:r>
                      <a:endParaRPr lang="en-US" sz="1600" dirty="0">
                        <a:effectLst/>
                        <a:latin typeface="Calibri"/>
                        <a:ea typeface="ＭＳ 明朝"/>
                        <a:cs typeface="Calibri"/>
                      </a:endParaRPr>
                    </a:p>
                  </a:txBody>
                  <a:tcPr>
                    <a:solidFill>
                      <a:schemeClr val="accent3">
                        <a:lumMod val="40000"/>
                        <a:lumOff val="60000"/>
                      </a:schemeClr>
                    </a:solidFill>
                  </a:tcPr>
                </a:tc>
                <a:tc>
                  <a:txBody>
                    <a:bodyPr/>
                    <a:lstStyle/>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Degrees per 100 FTE</a:t>
                      </a:r>
                    </a:p>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Research</a:t>
                      </a:r>
                    </a:p>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Workforce</a:t>
                      </a:r>
                      <a:r>
                        <a:rPr lang="en-US" sz="1600" baseline="0" dirty="0">
                          <a:effectLst/>
                          <a:latin typeface="Calibri"/>
                          <a:ea typeface="ＭＳ 明朝"/>
                          <a:cs typeface="Calibri"/>
                        </a:rPr>
                        <a:t> Training</a:t>
                      </a:r>
                      <a:endParaRPr lang="en-US" sz="1600" dirty="0">
                        <a:effectLst/>
                        <a:latin typeface="Calibri"/>
                        <a:ea typeface="ＭＳ 明朝"/>
                        <a:cs typeface="Calibri"/>
                      </a:endParaRPr>
                    </a:p>
                  </a:txBody>
                  <a:tcPr>
                    <a:solidFill>
                      <a:schemeClr val="accent3">
                        <a:lumMod val="40000"/>
                        <a:lumOff val="60000"/>
                      </a:schemeClr>
                    </a:solidFill>
                  </a:tcPr>
                </a:tc>
                <a:extLst>
                  <a:ext uri="{0D108BD9-81ED-4DB2-BD59-A6C34878D82A}">
                    <a16:rowId xmlns="" xmlns:a16="http://schemas.microsoft.com/office/drawing/2014/main" val="10003"/>
                  </a:ext>
                </a:extLst>
              </a:tr>
              <a:tr h="1712797">
                <a:tc>
                  <a:txBody>
                    <a:bodyPr/>
                    <a:lstStyle/>
                    <a:p>
                      <a:pPr marL="0" marR="0">
                        <a:spcBef>
                          <a:spcPts val="0"/>
                        </a:spcBef>
                        <a:spcAft>
                          <a:spcPts val="0"/>
                        </a:spcAft>
                      </a:pPr>
                      <a:r>
                        <a:rPr lang="en-US" sz="1600" b="1" dirty="0">
                          <a:effectLst/>
                          <a:latin typeface="Calibri"/>
                          <a:ea typeface="ＭＳ 明朝"/>
                          <a:cs typeface="Calibri"/>
                        </a:rPr>
                        <a:t>Priority </a:t>
                      </a:r>
                      <a:endParaRPr lang="en-US" sz="1600" dirty="0">
                        <a:effectLst/>
                        <a:latin typeface="Calibri"/>
                        <a:ea typeface="ＭＳ 明朝"/>
                        <a:cs typeface="Calibri"/>
                      </a:endParaRPr>
                    </a:p>
                    <a:p>
                      <a:pPr marL="0" marR="0">
                        <a:spcBef>
                          <a:spcPts val="0"/>
                        </a:spcBef>
                        <a:spcAft>
                          <a:spcPts val="0"/>
                        </a:spcAft>
                      </a:pPr>
                      <a:r>
                        <a:rPr lang="en-US" sz="1600" i="1" dirty="0">
                          <a:effectLst/>
                          <a:latin typeface="Calibri"/>
                          <a:ea typeface="ＭＳ 明朝"/>
                          <a:cs typeface="Calibri"/>
                        </a:rPr>
                        <a:t>Student categories and/or degree types that are a priority for the state to meet attainment and job needs. Student focus is on progression and completion, not just access.</a:t>
                      </a:r>
                      <a:endParaRPr lang="en-US" sz="1600" dirty="0">
                        <a:effectLst/>
                        <a:latin typeface="Calibri"/>
                        <a:ea typeface="ＭＳ 明朝"/>
                        <a:cs typeface="Calibri"/>
                      </a:endParaRPr>
                    </a:p>
                  </a:txBody>
                  <a:tcPr>
                    <a:solidFill>
                      <a:schemeClr val="accent2">
                        <a:lumMod val="40000"/>
                        <a:lumOff val="60000"/>
                      </a:schemeClr>
                    </a:solidFill>
                  </a:tcPr>
                </a:tc>
                <a:tc>
                  <a:txBody>
                    <a:bodyPr/>
                    <a:lstStyle/>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Adult students</a:t>
                      </a:r>
                    </a:p>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Academically underprepared students</a:t>
                      </a:r>
                    </a:p>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Low-income (Pell-eligible) students</a:t>
                      </a:r>
                    </a:p>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Minority students</a:t>
                      </a:r>
                    </a:p>
                    <a:p>
                      <a:pPr marL="342900" marR="0" lvl="0" indent="-342900">
                        <a:spcBef>
                          <a:spcPts val="0"/>
                        </a:spcBef>
                        <a:spcAft>
                          <a:spcPts val="0"/>
                        </a:spcAft>
                        <a:buFont typeface="Arial"/>
                        <a:buChar char="•"/>
                        <a:tabLst>
                          <a:tab pos="457200" algn="l"/>
                        </a:tabLst>
                      </a:pPr>
                      <a:r>
                        <a:rPr lang="en-US" sz="1600" dirty="0">
                          <a:effectLst/>
                          <a:latin typeface="Calibri"/>
                          <a:ea typeface="ＭＳ 明朝"/>
                          <a:cs typeface="Calibri"/>
                        </a:rPr>
                        <a:t>STEM-H degrees</a:t>
                      </a:r>
                    </a:p>
                    <a:p>
                      <a:pPr marL="0" marR="0" lvl="0" indent="0">
                        <a:spcBef>
                          <a:spcPts val="0"/>
                        </a:spcBef>
                        <a:spcAft>
                          <a:spcPts val="0"/>
                        </a:spcAft>
                        <a:buFont typeface="Arial"/>
                        <a:buNone/>
                        <a:tabLst>
                          <a:tab pos="457200" algn="l"/>
                        </a:tabLst>
                      </a:pPr>
                      <a:r>
                        <a:rPr lang="en-US" sz="1600" i="1" dirty="0">
                          <a:effectLst/>
                          <a:latin typeface="Calibri"/>
                          <a:ea typeface="ＭＳ 明朝"/>
                          <a:cs typeface="Calibri"/>
                        </a:rPr>
                        <a:t>Note: often reflected by providing an extra weight to progression and completion metrics</a:t>
                      </a:r>
                      <a:endParaRPr lang="en-US" sz="1600" dirty="0">
                        <a:effectLst/>
                        <a:latin typeface="Calibri"/>
                        <a:ea typeface="ＭＳ 明朝"/>
                        <a:cs typeface="Calibri"/>
                      </a:endParaRPr>
                    </a:p>
                  </a:txBody>
                  <a:tcPr>
                    <a:solidFill>
                      <a:schemeClr val="accent2">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0583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OBF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7521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31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for States</a:t>
            </a:r>
          </a:p>
        </p:txBody>
      </p:sp>
      <p:sp>
        <p:nvSpPr>
          <p:cNvPr id="3" name="Content Placeholder 2"/>
          <p:cNvSpPr>
            <a:spLocks noGrp="1"/>
          </p:cNvSpPr>
          <p:nvPr>
            <p:ph idx="1"/>
          </p:nvPr>
        </p:nvSpPr>
        <p:spPr>
          <a:xfrm>
            <a:off x="457200" y="1600200"/>
            <a:ext cx="8229600" cy="4196617"/>
          </a:xfrm>
        </p:spPr>
        <p:txBody>
          <a:bodyPr>
            <a:normAutofit fontScale="92500" lnSpcReduction="20000"/>
          </a:bodyPr>
          <a:lstStyle/>
          <a:p>
            <a:r>
              <a:rPr lang="en-US" dirty="0"/>
              <a:t>Development</a:t>
            </a:r>
          </a:p>
          <a:p>
            <a:pPr lvl="1"/>
            <a:r>
              <a:rPr lang="en-US" dirty="0"/>
              <a:t>Engaging stakeholders/securing commitment</a:t>
            </a:r>
          </a:p>
          <a:p>
            <a:pPr lvl="1"/>
            <a:r>
              <a:rPr lang="en-US" dirty="0"/>
              <a:t>Technical sophistication</a:t>
            </a:r>
          </a:p>
          <a:p>
            <a:pPr lvl="1"/>
            <a:r>
              <a:rPr lang="en-US" dirty="0"/>
              <a:t>Balance limited metrics with different institutional missions</a:t>
            </a:r>
          </a:p>
          <a:p>
            <a:pPr marL="457200" lvl="1" indent="0">
              <a:buNone/>
            </a:pPr>
            <a:endParaRPr lang="en-US" dirty="0"/>
          </a:p>
          <a:p>
            <a:r>
              <a:rPr lang="en-US" dirty="0"/>
              <a:t>Implementation</a:t>
            </a:r>
          </a:p>
          <a:p>
            <a:pPr lvl="1"/>
            <a:r>
              <a:rPr lang="en-US" dirty="0"/>
              <a:t>Date and level of implementation not specified from outset</a:t>
            </a:r>
          </a:p>
          <a:p>
            <a:pPr lvl="1"/>
            <a:r>
              <a:rPr lang="en-US" dirty="0"/>
              <a:t>Perpetual pilot</a:t>
            </a:r>
          </a:p>
          <a:p>
            <a:pPr marL="457200" lvl="1" indent="0">
              <a:buNone/>
            </a:pPr>
            <a:endParaRPr lang="en-US" dirty="0"/>
          </a:p>
          <a:p>
            <a:r>
              <a:rPr lang="en-US" dirty="0"/>
              <a:t>Sustainability</a:t>
            </a:r>
          </a:p>
          <a:p>
            <a:pPr lvl="1"/>
            <a:r>
              <a:rPr lang="en-US" dirty="0"/>
              <a:t>New dollars only</a:t>
            </a:r>
          </a:p>
        </p:txBody>
      </p:sp>
    </p:spTree>
    <p:extLst>
      <p:ext uri="{BB962C8B-B14F-4D97-AF65-F5344CB8AC3E}">
        <p14:creationId xmlns:p14="http://schemas.microsoft.com/office/powerpoint/2010/main" val="318477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155" y="4141113"/>
            <a:ext cx="7533435" cy="1362075"/>
          </a:xfrm>
        </p:spPr>
        <p:txBody>
          <a:bodyPr>
            <a:noAutofit/>
          </a:bodyPr>
          <a:lstStyle/>
          <a:p>
            <a:r>
              <a:rPr lang="en-US" sz="2800" dirty="0"/>
              <a:t>National Context:</a:t>
            </a:r>
            <a:br>
              <a:rPr lang="en-US" sz="2800" dirty="0"/>
            </a:br>
            <a:r>
              <a:rPr lang="en-US" sz="2800" cap="small" dirty="0"/>
              <a:t>Outcomes-Based Funding Typology</a:t>
            </a:r>
          </a:p>
        </p:txBody>
      </p:sp>
    </p:spTree>
    <p:extLst>
      <p:ext uri="{BB962C8B-B14F-4D97-AF65-F5344CB8AC3E}">
        <p14:creationId xmlns:p14="http://schemas.microsoft.com/office/powerpoint/2010/main" val="14361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71" y="395120"/>
            <a:ext cx="8427855" cy="1143000"/>
          </a:xfrm>
        </p:spPr>
        <p:txBody>
          <a:bodyPr>
            <a:normAutofit fontScale="90000"/>
          </a:bodyPr>
          <a:lstStyle/>
          <a:p>
            <a:r>
              <a:rPr lang="en-US" sz="4000" dirty="0">
                <a:solidFill>
                  <a:prstClr val="black"/>
                </a:solidFill>
                <a:latin typeface="Calibri"/>
                <a:cs typeface="+mj-cs"/>
              </a:rPr>
              <a:t>Development of Outcomes-Based Funding Typology</a:t>
            </a:r>
            <a:endParaRPr lang="en-US" dirty="0"/>
          </a:p>
        </p:txBody>
      </p:sp>
      <p:sp>
        <p:nvSpPr>
          <p:cNvPr id="3" name="Content Placeholder 2"/>
          <p:cNvSpPr>
            <a:spLocks noGrp="1"/>
          </p:cNvSpPr>
          <p:nvPr>
            <p:ph idx="1"/>
          </p:nvPr>
        </p:nvSpPr>
        <p:spPr>
          <a:xfrm>
            <a:off x="457199" y="2045263"/>
            <a:ext cx="8229600" cy="3770830"/>
          </a:xfrm>
        </p:spPr>
        <p:txBody>
          <a:bodyPr>
            <a:normAutofit fontScale="70000" lnSpcReduction="20000"/>
          </a:bodyPr>
          <a:lstStyle/>
          <a:p>
            <a:pPr marL="0" indent="0">
              <a:buNone/>
            </a:pPr>
            <a:r>
              <a:rPr lang="en-US" sz="3200" dirty="0">
                <a:solidFill>
                  <a:schemeClr val="tx1"/>
                </a:solidFill>
              </a:rPr>
              <a:t>Effort to classify outcomes-based funding policies on key elements and funding levels:</a:t>
            </a:r>
          </a:p>
          <a:p>
            <a:pPr marL="0" indent="0">
              <a:buNone/>
            </a:pPr>
            <a:endParaRPr lang="en-US" sz="3200" dirty="0"/>
          </a:p>
          <a:p>
            <a:pPr lvl="1"/>
            <a:r>
              <a:rPr lang="en-US" sz="3200" dirty="0">
                <a:solidFill>
                  <a:srgbClr val="4F81BD"/>
                </a:solidFill>
              </a:rPr>
              <a:t>Link to attainment or completion goal</a:t>
            </a:r>
          </a:p>
          <a:p>
            <a:pPr lvl="1"/>
            <a:r>
              <a:rPr lang="en-US" sz="3200" dirty="0">
                <a:solidFill>
                  <a:srgbClr val="4F81BD"/>
                </a:solidFill>
              </a:rPr>
              <a:t>Stable </a:t>
            </a:r>
            <a:r>
              <a:rPr lang="en-US" sz="3200" i="1" dirty="0">
                <a:solidFill>
                  <a:srgbClr val="4F81BD"/>
                </a:solidFill>
              </a:rPr>
              <a:t>and formula-driven</a:t>
            </a:r>
            <a:r>
              <a:rPr lang="en-US" sz="3200" dirty="0">
                <a:solidFill>
                  <a:srgbClr val="4F81BD"/>
                </a:solidFill>
              </a:rPr>
              <a:t> funding structure </a:t>
            </a:r>
          </a:p>
          <a:p>
            <a:pPr lvl="1"/>
            <a:r>
              <a:rPr lang="en-US" sz="3200" dirty="0">
                <a:solidFill>
                  <a:srgbClr val="4F81BD"/>
                </a:solidFill>
              </a:rPr>
              <a:t>Significant level of funding </a:t>
            </a:r>
          </a:p>
          <a:p>
            <a:pPr lvl="1"/>
            <a:r>
              <a:rPr lang="en-US" sz="3200" dirty="0">
                <a:solidFill>
                  <a:srgbClr val="4F81BD"/>
                </a:solidFill>
              </a:rPr>
              <a:t>All public institutions included</a:t>
            </a:r>
          </a:p>
          <a:p>
            <a:pPr lvl="1"/>
            <a:r>
              <a:rPr lang="en-US" sz="3200" dirty="0">
                <a:solidFill>
                  <a:srgbClr val="4F81BD"/>
                </a:solidFill>
              </a:rPr>
              <a:t>Differentiation of metrics across sectors</a:t>
            </a:r>
          </a:p>
          <a:p>
            <a:pPr lvl="1"/>
            <a:r>
              <a:rPr lang="en-US" sz="3200" dirty="0">
                <a:solidFill>
                  <a:srgbClr val="4F81BD"/>
                </a:solidFill>
              </a:rPr>
              <a:t>Degree/credential completion is included</a:t>
            </a:r>
          </a:p>
          <a:p>
            <a:pPr lvl="1"/>
            <a:r>
              <a:rPr lang="en-US" sz="3200" dirty="0">
                <a:solidFill>
                  <a:srgbClr val="4F81BD"/>
                </a:solidFill>
              </a:rPr>
              <a:t>Encourages increased success with underserved students </a:t>
            </a:r>
          </a:p>
          <a:p>
            <a:pPr lvl="1"/>
            <a:r>
              <a:rPr lang="en-US" sz="3200" i="1" dirty="0">
                <a:solidFill>
                  <a:srgbClr val="4F81BD"/>
                </a:solidFill>
              </a:rPr>
              <a:t>Sustained funding over consecutive years</a:t>
            </a:r>
          </a:p>
          <a:p>
            <a:endParaRPr lang="en-US" dirty="0"/>
          </a:p>
        </p:txBody>
      </p:sp>
    </p:spTree>
    <p:extLst>
      <p:ext uri="{BB962C8B-B14F-4D97-AF65-F5344CB8AC3E}">
        <p14:creationId xmlns:p14="http://schemas.microsoft.com/office/powerpoint/2010/main" val="412476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a:solidFill>
                  <a:prstClr val="black"/>
                </a:solidFill>
                <a:latin typeface="Calibri"/>
                <a:cs typeface="+mj-cs"/>
              </a:rPr>
              <a:t>Typology Classification</a:t>
            </a:r>
            <a:r>
              <a:rPr lang="en-US" dirty="0">
                <a:solidFill>
                  <a:prstClr val="black"/>
                </a:solidFill>
                <a:latin typeface="Calibri"/>
                <a:cs typeface="+mj-cs"/>
              </a:rPr>
              <a:t/>
            </a:r>
            <a:br>
              <a:rPr lang="en-US" dirty="0">
                <a:solidFill>
                  <a:prstClr val="black"/>
                </a:solidFill>
                <a:latin typeface="Calibri"/>
                <a:cs typeface="+mj-cs"/>
              </a:rPr>
            </a:br>
            <a:r>
              <a:rPr lang="en-US" sz="1200" b="0" dirty="0">
                <a:solidFill>
                  <a:prstClr val="black"/>
                </a:solidFill>
                <a:latin typeface="Calibri"/>
                <a:cs typeface="+mj-cs"/>
              </a:rPr>
              <a:t>Some states may meet most but not all criteria. States that do not meet all criteria for a level are assigned a lower type</a:t>
            </a:r>
            <a:r>
              <a:rPr lang="en-US" sz="1200" dirty="0">
                <a:solidFill>
                  <a:prstClr val="black"/>
                </a:solidFill>
                <a:latin typeface="Calibri"/>
                <a:cs typeface="+mj-cs"/>
              </a:rPr>
              <a:t>.</a:t>
            </a:r>
            <a:br>
              <a:rPr lang="en-US" sz="1200" dirty="0">
                <a:solidFill>
                  <a:prstClr val="black"/>
                </a:solidFill>
                <a:latin typeface="Calibri"/>
                <a:cs typeface="+mj-cs"/>
              </a:rPr>
            </a:br>
            <a:r>
              <a:rPr lang="en-US" sz="1200" b="0" i="1" dirty="0">
                <a:solidFill>
                  <a:srgbClr val="008000"/>
                </a:solidFill>
                <a:latin typeface="Calibri"/>
                <a:cs typeface="+mj-cs"/>
              </a:rPr>
              <a:t>Items in green italics are primary differences from prior level</a:t>
            </a:r>
            <a:r>
              <a:rPr lang="en-US" sz="1200" b="0" dirty="0">
                <a:solidFill>
                  <a:srgbClr val="008000"/>
                </a:solidFill>
                <a:latin typeface="Calibri"/>
                <a:cs typeface="+mj-cs"/>
              </a:rPr>
              <a:t> </a:t>
            </a:r>
            <a:endParaRPr lang="en-US" sz="1200" b="0" dirty="0">
              <a:solidFill>
                <a:srgbClr val="008000"/>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647710480"/>
              </p:ext>
            </p:extLst>
          </p:nvPr>
        </p:nvGraphicFramePr>
        <p:xfrm>
          <a:off x="291313" y="1293408"/>
          <a:ext cx="8642294" cy="465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2336800" y="5930732"/>
            <a:ext cx="4601029"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254001" y="5588409"/>
            <a:ext cx="2032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a:solidFill>
                  <a:schemeClr val="accent2"/>
                </a:solidFill>
              </a:rPr>
              <a:t>More reflective of early PBF 1.0 models</a:t>
            </a:r>
          </a:p>
        </p:txBody>
      </p:sp>
      <p:sp>
        <p:nvSpPr>
          <p:cNvPr id="13" name="TextBox 12"/>
          <p:cNvSpPr txBox="1"/>
          <p:nvPr/>
        </p:nvSpPr>
        <p:spPr>
          <a:xfrm>
            <a:off x="6937829" y="5588409"/>
            <a:ext cx="203308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a:solidFill>
                  <a:schemeClr val="accent2"/>
                </a:solidFill>
              </a:rPr>
              <a:t>Reflect robust OBF 2.0 models</a:t>
            </a:r>
          </a:p>
        </p:txBody>
      </p:sp>
    </p:spTree>
    <p:extLst>
      <p:ext uri="{BB962C8B-B14F-4D97-AF65-F5344CB8AC3E}">
        <p14:creationId xmlns:p14="http://schemas.microsoft.com/office/powerpoint/2010/main" val="121994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6533" y="907302"/>
            <a:ext cx="7150933" cy="5113936"/>
          </a:xfrm>
          <a:prstGeom prst="rect">
            <a:avLst/>
          </a:prstGeom>
        </p:spPr>
      </p:pic>
      <p:sp>
        <p:nvSpPr>
          <p:cNvPr id="2" name="Title 1"/>
          <p:cNvSpPr>
            <a:spLocks noGrp="1"/>
          </p:cNvSpPr>
          <p:nvPr>
            <p:ph type="title"/>
          </p:nvPr>
        </p:nvSpPr>
        <p:spPr>
          <a:xfrm>
            <a:off x="457199" y="327402"/>
            <a:ext cx="8229600" cy="857250"/>
          </a:xfrm>
        </p:spPr>
        <p:txBody>
          <a:bodyPr>
            <a:normAutofit fontScale="90000"/>
          </a:bodyPr>
          <a:lstStyle/>
          <a:p>
            <a:pPr algn="ctr"/>
            <a:r>
              <a:rPr lang="en-US" dirty="0">
                <a:solidFill>
                  <a:prstClr val="black"/>
                </a:solidFill>
                <a:latin typeface="Calibri"/>
                <a:cs typeface="+mj-cs"/>
              </a:rPr>
              <a:t>States Developing and Implementing Outcomes-Based Funding Models</a:t>
            </a:r>
            <a:endParaRPr lang="en-US" dirty="0"/>
          </a:p>
        </p:txBody>
      </p:sp>
    </p:spTree>
    <p:extLst>
      <p:ext uri="{BB962C8B-B14F-4D97-AF65-F5344CB8AC3E}">
        <p14:creationId xmlns:p14="http://schemas.microsoft.com/office/powerpoint/2010/main" val="174573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6533" y="892788"/>
            <a:ext cx="7150933" cy="4901185"/>
          </a:xfrm>
          <a:prstGeom prst="rect">
            <a:avLst/>
          </a:prstGeom>
        </p:spPr>
      </p:pic>
      <p:pic>
        <p:nvPicPr>
          <p:cNvPr id="7" name="Picture 6"/>
          <p:cNvPicPr>
            <a:picLocks noChangeAspect="1"/>
          </p:cNvPicPr>
          <p:nvPr/>
        </p:nvPicPr>
        <p:blipFill>
          <a:blip r:embed="rId3"/>
          <a:stretch>
            <a:fillRect/>
          </a:stretch>
        </p:blipFill>
        <p:spPr>
          <a:xfrm>
            <a:off x="7390483" y="4821657"/>
            <a:ext cx="1668401" cy="1254100"/>
          </a:xfrm>
          <a:prstGeom prst="rect">
            <a:avLst/>
          </a:prstGeom>
        </p:spPr>
      </p:pic>
      <p:sp>
        <p:nvSpPr>
          <p:cNvPr id="2" name="Title 1"/>
          <p:cNvSpPr>
            <a:spLocks noGrp="1"/>
          </p:cNvSpPr>
          <p:nvPr>
            <p:ph type="title"/>
          </p:nvPr>
        </p:nvSpPr>
        <p:spPr>
          <a:xfrm>
            <a:off x="232012" y="274638"/>
            <a:ext cx="8775510" cy="971535"/>
          </a:xfrm>
        </p:spPr>
        <p:txBody>
          <a:bodyPr>
            <a:noAutofit/>
          </a:bodyPr>
          <a:lstStyle/>
          <a:p>
            <a:pPr algn="ctr"/>
            <a:r>
              <a:rPr lang="en-US" dirty="0">
                <a:solidFill>
                  <a:prstClr val="black"/>
                </a:solidFill>
                <a:latin typeface="Calibri"/>
                <a:cs typeface="+mj-cs"/>
              </a:rPr>
              <a:t>States Implementing OBF in FY 16 by Type </a:t>
            </a:r>
            <a:br>
              <a:rPr lang="en-US" dirty="0">
                <a:solidFill>
                  <a:prstClr val="black"/>
                </a:solidFill>
                <a:latin typeface="Calibri"/>
                <a:cs typeface="+mj-cs"/>
              </a:rPr>
            </a:br>
            <a:r>
              <a:rPr lang="en-US" dirty="0">
                <a:solidFill>
                  <a:prstClr val="black"/>
                </a:solidFill>
                <a:latin typeface="Calibri"/>
                <a:cs typeface="+mj-cs"/>
              </a:rPr>
              <a:t>&amp; Sector</a:t>
            </a:r>
            <a:endParaRPr lang="en-US" dirty="0"/>
          </a:p>
        </p:txBody>
      </p:sp>
    </p:spTree>
    <p:extLst>
      <p:ext uri="{BB962C8B-B14F-4D97-AF65-F5344CB8AC3E}">
        <p14:creationId xmlns:p14="http://schemas.microsoft.com/office/powerpoint/2010/main" val="181650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latin typeface="Calibri"/>
                <a:cs typeface="+mj-cs"/>
              </a:rPr>
              <a:t>Funding Associated with OBF Models</a:t>
            </a:r>
            <a:endParaRPr lang="en-US" dirty="0"/>
          </a:p>
        </p:txBody>
      </p:sp>
      <p:sp>
        <p:nvSpPr>
          <p:cNvPr id="3" name="Content Placeholder 2"/>
          <p:cNvSpPr>
            <a:spLocks noGrp="1"/>
          </p:cNvSpPr>
          <p:nvPr>
            <p:ph idx="1"/>
          </p:nvPr>
        </p:nvSpPr>
        <p:spPr/>
        <p:txBody>
          <a:bodyPr/>
          <a:lstStyle/>
          <a:p>
            <a:pPr lvl="0"/>
            <a:r>
              <a:rPr lang="en-US" sz="2800" dirty="0">
                <a:solidFill>
                  <a:prstClr val="black"/>
                </a:solidFill>
                <a:latin typeface="Calibri"/>
                <a:cs typeface="+mn-cs"/>
              </a:rPr>
              <a:t>Wide variation in funding in scope, structure and sophistication in state funding models</a:t>
            </a:r>
          </a:p>
          <a:p>
            <a:pPr lvl="0"/>
            <a:r>
              <a:rPr lang="en-US" sz="2800" dirty="0" smtClean="0">
                <a:solidFill>
                  <a:prstClr val="black"/>
                </a:solidFill>
                <a:latin typeface="Calibri"/>
                <a:cs typeface="+mn-cs"/>
              </a:rPr>
              <a:t>Outcomes funding </a:t>
            </a:r>
            <a:r>
              <a:rPr lang="en-US" dirty="0" smtClean="0">
                <a:solidFill>
                  <a:prstClr val="black"/>
                </a:solidFill>
                <a:latin typeface="Calibri"/>
                <a:cs typeface="+mn-cs"/>
              </a:rPr>
              <a:t>formulas are comprised of four general components</a:t>
            </a:r>
            <a:r>
              <a:rPr lang="en-US" dirty="0">
                <a:solidFill>
                  <a:prstClr val="black"/>
                </a:solidFill>
                <a:latin typeface="Calibri"/>
                <a:cs typeface="+mn-cs"/>
              </a:rPr>
              <a:t>:</a:t>
            </a:r>
            <a:r>
              <a:rPr lang="en-US" sz="2800" dirty="0" smtClean="0">
                <a:solidFill>
                  <a:prstClr val="black"/>
                </a:solidFill>
                <a:latin typeface="Calibri"/>
                <a:cs typeface="+mn-cs"/>
              </a:rPr>
              <a:t> </a:t>
            </a:r>
            <a:endParaRPr lang="en-US" sz="2800" dirty="0">
              <a:solidFill>
                <a:prstClr val="black"/>
              </a:solidFill>
              <a:latin typeface="Calibri"/>
              <a:cs typeface="+mn-cs"/>
            </a:endParaRPr>
          </a:p>
          <a:p>
            <a:pPr lvl="1"/>
            <a:r>
              <a:rPr lang="en-US" dirty="0">
                <a:solidFill>
                  <a:prstClr val="black"/>
                </a:solidFill>
                <a:latin typeface="Calibri"/>
                <a:cs typeface="+mn-cs"/>
              </a:rPr>
              <a:t>Progression and degree completion</a:t>
            </a:r>
          </a:p>
          <a:p>
            <a:pPr lvl="1"/>
            <a:r>
              <a:rPr lang="en-US" dirty="0">
                <a:solidFill>
                  <a:prstClr val="black"/>
                </a:solidFill>
                <a:latin typeface="Calibri"/>
                <a:cs typeface="+mn-cs"/>
              </a:rPr>
              <a:t>Course completion</a:t>
            </a:r>
          </a:p>
          <a:p>
            <a:pPr lvl="1"/>
            <a:r>
              <a:rPr lang="en-US" dirty="0">
                <a:solidFill>
                  <a:prstClr val="black"/>
                </a:solidFill>
                <a:latin typeface="Calibri"/>
                <a:cs typeface="+mn-cs"/>
              </a:rPr>
              <a:t>Mission funding </a:t>
            </a:r>
          </a:p>
          <a:p>
            <a:pPr lvl="1"/>
            <a:r>
              <a:rPr lang="en-US" dirty="0">
                <a:solidFill>
                  <a:prstClr val="black"/>
                </a:solidFill>
                <a:latin typeface="Calibri"/>
                <a:cs typeface="+mn-cs"/>
              </a:rPr>
              <a:t>Non-OBF/other funding</a:t>
            </a:r>
          </a:p>
          <a:p>
            <a:pPr lvl="0"/>
            <a:r>
              <a:rPr lang="en-US" sz="2800" dirty="0">
                <a:solidFill>
                  <a:prstClr val="black"/>
                </a:solidFill>
                <a:latin typeface="Calibri"/>
                <a:cs typeface="+mn-cs"/>
              </a:rPr>
              <a:t>In many states, </a:t>
            </a:r>
            <a:r>
              <a:rPr lang="en-US" sz="2800" dirty="0" smtClean="0">
                <a:solidFill>
                  <a:prstClr val="black"/>
                </a:solidFill>
                <a:latin typeface="Calibri"/>
                <a:cs typeface="+mn-cs"/>
              </a:rPr>
              <a:t>outcomes funding remains </a:t>
            </a:r>
            <a:r>
              <a:rPr lang="en-US" sz="2800" dirty="0">
                <a:solidFill>
                  <a:prstClr val="black"/>
                </a:solidFill>
                <a:latin typeface="Calibri"/>
                <a:cs typeface="+mn-cs"/>
              </a:rPr>
              <a:t>a small portion of state support to institutions</a:t>
            </a:r>
          </a:p>
          <a:p>
            <a:pPr lvl="0"/>
            <a:endParaRPr lang="en-US" dirty="0">
              <a:solidFill>
                <a:prstClr val="black"/>
              </a:solidFill>
              <a:latin typeface="Calibri"/>
              <a:cs typeface="+mn-cs"/>
            </a:endParaRPr>
          </a:p>
          <a:p>
            <a:pPr lvl="0"/>
            <a:endParaRPr lang="en-US" sz="2800" dirty="0">
              <a:solidFill>
                <a:prstClr val="black"/>
              </a:solidFill>
              <a:latin typeface="Calibri"/>
              <a:cs typeface="+mn-cs"/>
            </a:endParaRPr>
          </a:p>
          <a:p>
            <a:pPr lvl="0"/>
            <a:endParaRPr lang="en-US" sz="2800" dirty="0">
              <a:solidFill>
                <a:prstClr val="black"/>
              </a:solidFill>
              <a:latin typeface="Calibri"/>
              <a:cs typeface="+mn-cs"/>
            </a:endParaRPr>
          </a:p>
          <a:p>
            <a:endParaRPr lang="en-US" dirty="0"/>
          </a:p>
        </p:txBody>
      </p:sp>
    </p:spTree>
    <p:extLst>
      <p:ext uri="{BB962C8B-B14F-4D97-AF65-F5344CB8AC3E}">
        <p14:creationId xmlns:p14="http://schemas.microsoft.com/office/powerpoint/2010/main" val="331383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82" y="5957265"/>
            <a:ext cx="8510417" cy="861774"/>
          </a:xfrm>
          <a:prstGeom prst="rect">
            <a:avLst/>
          </a:prstGeom>
          <a:noFill/>
        </p:spPr>
        <p:txBody>
          <a:bodyPr wrap="square" rtlCol="0">
            <a:spAutoFit/>
          </a:bodyPr>
          <a:lstStyle/>
          <a:p>
            <a:pPr marL="228600" indent="-228600">
              <a:buAutoNum type="arabicParenBoth"/>
            </a:pPr>
            <a:r>
              <a:rPr lang="en-US" sz="1000" dirty="0"/>
              <a:t>ME, OR, PA have OBF in 4-year sector only,</a:t>
            </a:r>
          </a:p>
          <a:p>
            <a:pPr marL="228600" indent="-228600">
              <a:buAutoNum type="arabicParenBoth"/>
            </a:pPr>
            <a:r>
              <a:rPr lang="en-US" sz="1000" dirty="0"/>
              <a:t>(2) NC, TX, WA, WI, WY have OBF in 2-year sector only</a:t>
            </a:r>
          </a:p>
          <a:p>
            <a:r>
              <a:rPr lang="en-US" sz="1000" dirty="0"/>
              <a:t>*Course-completion only; no other measures such as degree completion are included</a:t>
            </a:r>
          </a:p>
          <a:p>
            <a:r>
              <a:rPr lang="en-US" sz="1000" dirty="0"/>
              <a:t>** Have not passed FY 2016 budgets and are operating on Continuing Resolutions. Data presented are from FY 2015Course-completion only; no other measures such as degree completion are included.</a:t>
            </a:r>
          </a:p>
        </p:txBody>
      </p:sp>
      <p:pic>
        <p:nvPicPr>
          <p:cNvPr id="6" name="Content Placeholder 5"/>
          <p:cNvPicPr>
            <a:picLocks noGrp="1" noChangeAspect="1"/>
          </p:cNvPicPr>
          <p:nvPr>
            <p:ph idx="1"/>
          </p:nvPr>
        </p:nvPicPr>
        <p:blipFill>
          <a:blip r:embed="rId2"/>
          <a:srcRect t="21419" b="21419"/>
          <a:stretch>
            <a:fillRect/>
          </a:stretch>
        </p:blipFill>
        <p:spPr>
          <a:xfrm>
            <a:off x="457200" y="1293408"/>
            <a:ext cx="8229600" cy="4232970"/>
          </a:xfrm>
        </p:spPr>
      </p:pic>
      <p:pic>
        <p:nvPicPr>
          <p:cNvPr id="7" name="Picture 6"/>
          <p:cNvPicPr>
            <a:picLocks noChangeAspect="1"/>
          </p:cNvPicPr>
          <p:nvPr/>
        </p:nvPicPr>
        <p:blipFill>
          <a:blip r:embed="rId2"/>
          <a:stretch>
            <a:fillRect/>
          </a:stretch>
        </p:blipFill>
        <p:spPr>
          <a:xfrm>
            <a:off x="176382" y="317473"/>
            <a:ext cx="8672489" cy="5639792"/>
          </a:xfrm>
          <a:prstGeom prst="rect">
            <a:avLst/>
          </a:prstGeom>
        </p:spPr>
      </p:pic>
    </p:spTree>
    <p:extLst>
      <p:ext uri="{BB962C8B-B14F-4D97-AF65-F5344CB8AC3E}">
        <p14:creationId xmlns:p14="http://schemas.microsoft.com/office/powerpoint/2010/main" val="230591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D8A45CD4-1AF8-A947-A626-794C8D00BFA0}" type="slidenum">
              <a:rPr lang="en-US" smtClean="0">
                <a:solidFill>
                  <a:prstClr val="white"/>
                </a:solidFill>
              </a:rPr>
              <a:pPr>
                <a:defRPr/>
              </a:pPr>
              <a:t>1</a:t>
            </a:fld>
            <a:endParaRPr lang="en-US" dirty="0">
              <a:solidFill>
                <a:prstClr val="white"/>
              </a:solidFill>
            </a:endParaRPr>
          </a:p>
        </p:txBody>
      </p:sp>
      <p:grpSp>
        <p:nvGrpSpPr>
          <p:cNvPr id="2" name="Group 1"/>
          <p:cNvGrpSpPr/>
          <p:nvPr/>
        </p:nvGrpSpPr>
        <p:grpSpPr>
          <a:xfrm>
            <a:off x="457200" y="3368039"/>
            <a:ext cx="6634480" cy="699656"/>
            <a:chOff x="457200" y="3368039"/>
            <a:chExt cx="6634480" cy="699656"/>
          </a:xfrm>
        </p:grpSpPr>
        <p:sp>
          <p:nvSpPr>
            <p:cNvPr id="29" name="Content Placeholder 3"/>
            <p:cNvSpPr txBox="1">
              <a:spLocks/>
            </p:cNvSpPr>
            <p:nvPr/>
          </p:nvSpPr>
          <p:spPr bwMode="auto">
            <a:xfrm>
              <a:off x="457200" y="3531985"/>
              <a:ext cx="6634480" cy="53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accent2"/>
                </a:buClr>
                <a:buFont typeface="Arial" charset="0"/>
                <a:buChar char="•"/>
                <a:defRPr sz="28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Clr>
                  <a:schemeClr val="accent2"/>
                </a:buClr>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4024C"/>
                </a:buClr>
                <a:buFont typeface="Arial" charset="0"/>
                <a:buNone/>
              </a:pPr>
              <a:r>
                <a:rPr lang="en-US" sz="2400" dirty="0">
                  <a:solidFill>
                    <a:srgbClr val="252525"/>
                  </a:solidFill>
                </a:rPr>
                <a:t>Open platform for leaders and influencers in all 50 states to share research and data, encourage peer learning and professional experiences to advance Goal 2025.  </a:t>
              </a:r>
            </a:p>
          </p:txBody>
        </p:sp>
        <p:sp>
          <p:nvSpPr>
            <p:cNvPr id="30" name="Rounded Rectangle 29"/>
            <p:cNvSpPr/>
            <p:nvPr/>
          </p:nvSpPr>
          <p:spPr>
            <a:xfrm>
              <a:off x="527230" y="3368039"/>
              <a:ext cx="6564449" cy="4571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endParaRPr>
            </a:p>
          </p:txBody>
        </p:sp>
      </p:grpSp>
      <p:pic>
        <p:nvPicPr>
          <p:cNvPr id="6" name="Picture 5" descr="StratLabs_logo_blac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988" y="1141529"/>
            <a:ext cx="4692318" cy="907182"/>
          </a:xfrm>
          <a:prstGeom prst="rect">
            <a:avLst/>
          </a:prstGeom>
        </p:spPr>
      </p:pic>
    </p:spTree>
    <p:extLst>
      <p:ext uri="{BB962C8B-B14F-4D97-AF65-F5344CB8AC3E}">
        <p14:creationId xmlns:p14="http://schemas.microsoft.com/office/powerpoint/2010/main" val="44023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155" y="4141113"/>
            <a:ext cx="7533435" cy="1362075"/>
          </a:xfrm>
        </p:spPr>
        <p:txBody>
          <a:bodyPr>
            <a:noAutofit/>
          </a:bodyPr>
          <a:lstStyle/>
          <a:p>
            <a:r>
              <a:rPr lang="en-US" sz="2800" dirty="0"/>
              <a:t>Outcomes-Based Funding: </a:t>
            </a:r>
            <a:br>
              <a:rPr lang="en-US" sz="2800" dirty="0"/>
            </a:br>
            <a:r>
              <a:rPr lang="en-US" sz="2800" cap="small" dirty="0"/>
              <a:t>Research &amp; Effectiveness</a:t>
            </a:r>
          </a:p>
        </p:txBody>
      </p:sp>
    </p:spTree>
    <p:extLst>
      <p:ext uri="{BB962C8B-B14F-4D97-AF65-F5344CB8AC3E}">
        <p14:creationId xmlns:p14="http://schemas.microsoft.com/office/powerpoint/2010/main" val="29700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Outcomes-Based Funding: Research &amp; Impacts</a:t>
            </a:r>
          </a:p>
        </p:txBody>
      </p:sp>
      <p:sp>
        <p:nvSpPr>
          <p:cNvPr id="3" name="Content Placeholder 2"/>
          <p:cNvSpPr>
            <a:spLocks noGrp="1"/>
          </p:cNvSpPr>
          <p:nvPr>
            <p:ph idx="1"/>
          </p:nvPr>
        </p:nvSpPr>
        <p:spPr/>
        <p:txBody>
          <a:bodyPr/>
          <a:lstStyle/>
          <a:p>
            <a:pPr>
              <a:lnSpc>
                <a:spcPct val="80000"/>
              </a:lnSpc>
              <a:defRPr/>
            </a:pPr>
            <a:r>
              <a:rPr lang="en-US" dirty="0">
                <a:latin typeface="Calibri" pitchFamily="34" charset="0"/>
              </a:rPr>
              <a:t>Focused mostly on 1.0 policies; beginning to track impact on 2.0 policies</a:t>
            </a:r>
          </a:p>
          <a:p>
            <a:pPr>
              <a:lnSpc>
                <a:spcPct val="80000"/>
              </a:lnSpc>
              <a:defRPr/>
            </a:pPr>
            <a:endParaRPr lang="en-US" dirty="0">
              <a:latin typeface="Calibri" pitchFamily="34" charset="0"/>
            </a:endParaRPr>
          </a:p>
          <a:p>
            <a:pPr>
              <a:lnSpc>
                <a:spcPct val="80000"/>
              </a:lnSpc>
              <a:defRPr/>
            </a:pPr>
            <a:r>
              <a:rPr lang="en-US" dirty="0">
                <a:latin typeface="Calibri" pitchFamily="34" charset="0"/>
              </a:rPr>
              <a:t>Research is almost entirely focused on intermediate (institutional change) impacts </a:t>
            </a:r>
          </a:p>
          <a:p>
            <a:pPr>
              <a:lnSpc>
                <a:spcPct val="80000"/>
              </a:lnSpc>
              <a:defRPr/>
            </a:pPr>
            <a:endParaRPr lang="en-US" dirty="0">
              <a:latin typeface="Calibri" pitchFamily="34" charset="0"/>
            </a:endParaRPr>
          </a:p>
          <a:p>
            <a:pPr>
              <a:lnSpc>
                <a:spcPct val="80000"/>
              </a:lnSpc>
              <a:defRPr/>
            </a:pPr>
            <a:r>
              <a:rPr lang="en-US" dirty="0">
                <a:latin typeface="Calibri" pitchFamily="34" charset="0"/>
              </a:rPr>
              <a:t>Limited information/ability to understand ultimate impact (scarce research)</a:t>
            </a:r>
          </a:p>
          <a:p>
            <a:endParaRPr lang="en-US" dirty="0"/>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20</a:t>
            </a:fld>
            <a:endParaRPr lang="en-US" dirty="0"/>
          </a:p>
        </p:txBody>
      </p:sp>
    </p:spTree>
    <p:extLst>
      <p:ext uri="{BB962C8B-B14F-4D97-AF65-F5344CB8AC3E}">
        <p14:creationId xmlns:p14="http://schemas.microsoft.com/office/powerpoint/2010/main" val="99692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and Impacts</a:t>
            </a:r>
          </a:p>
        </p:txBody>
      </p:sp>
      <p:sp>
        <p:nvSpPr>
          <p:cNvPr id="3" name="Content Placeholder 2"/>
          <p:cNvSpPr>
            <a:spLocks noGrp="1"/>
          </p:cNvSpPr>
          <p:nvPr>
            <p:ph idx="1"/>
          </p:nvPr>
        </p:nvSpPr>
        <p:spPr>
          <a:xfrm>
            <a:off x="457200" y="1166094"/>
            <a:ext cx="8229600" cy="4861603"/>
          </a:xfrm>
        </p:spPr>
        <p:txBody>
          <a:bodyPr/>
          <a:lstStyle/>
          <a:p>
            <a:pPr>
              <a:lnSpc>
                <a:spcPct val="80000"/>
              </a:lnSpc>
              <a:buClr>
                <a:srgbClr val="C00000"/>
              </a:buClr>
              <a:buFont typeface="Arial" panose="020B0604020202020204" pitchFamily="34" charset="0"/>
              <a:buChar char="•"/>
              <a:defRPr/>
            </a:pPr>
            <a:r>
              <a:rPr lang="en-US" sz="2400" dirty="0">
                <a:latin typeface="Calibri"/>
                <a:cs typeface="Calibri"/>
              </a:rPr>
              <a:t>Change in colleges’ awareness of state priorities &amp; own </a:t>
            </a:r>
            <a:r>
              <a:rPr lang="en-US" sz="2400" dirty="0" smtClean="0">
                <a:latin typeface="Calibri"/>
                <a:cs typeface="Calibri"/>
              </a:rPr>
              <a:t>performance</a:t>
            </a:r>
          </a:p>
          <a:p>
            <a:pPr marL="0" indent="0">
              <a:lnSpc>
                <a:spcPct val="80000"/>
              </a:lnSpc>
              <a:buClr>
                <a:srgbClr val="C00000"/>
              </a:buClr>
              <a:buNone/>
              <a:defRPr/>
            </a:pPr>
            <a:endParaRPr lang="en-US" sz="1200" dirty="0">
              <a:latin typeface="Calibri"/>
              <a:cs typeface="Calibri"/>
            </a:endParaRPr>
          </a:p>
          <a:p>
            <a:pPr>
              <a:lnSpc>
                <a:spcPct val="80000"/>
              </a:lnSpc>
              <a:buClr>
                <a:srgbClr val="C00000"/>
              </a:buClr>
              <a:buFont typeface="Arial" panose="020B0604020202020204" pitchFamily="34" charset="0"/>
              <a:buChar char="•"/>
              <a:defRPr/>
            </a:pPr>
            <a:r>
              <a:rPr lang="en-US" sz="2400" dirty="0">
                <a:latin typeface="Calibri"/>
                <a:cs typeface="Calibri"/>
              </a:rPr>
              <a:t>Reported increase in use of data in institutional </a:t>
            </a:r>
            <a:r>
              <a:rPr lang="en-US" sz="2400" dirty="0" smtClean="0">
                <a:latin typeface="Calibri"/>
                <a:cs typeface="Calibri"/>
              </a:rPr>
              <a:t>planning</a:t>
            </a:r>
          </a:p>
          <a:p>
            <a:pPr marL="0" indent="0">
              <a:lnSpc>
                <a:spcPct val="80000"/>
              </a:lnSpc>
              <a:buClr>
                <a:srgbClr val="C00000"/>
              </a:buClr>
              <a:buNone/>
              <a:defRPr/>
            </a:pPr>
            <a:endParaRPr lang="en-US" sz="1200" dirty="0">
              <a:latin typeface="Calibri"/>
              <a:cs typeface="Calibri"/>
            </a:endParaRPr>
          </a:p>
          <a:p>
            <a:pPr>
              <a:lnSpc>
                <a:spcPct val="80000"/>
              </a:lnSpc>
              <a:buClr>
                <a:srgbClr val="C00000"/>
              </a:buClr>
              <a:buFont typeface="Arial" panose="020B0604020202020204" pitchFamily="34" charset="0"/>
              <a:buChar char="•"/>
              <a:defRPr/>
            </a:pPr>
            <a:r>
              <a:rPr lang="en-US" sz="2400" dirty="0" smtClean="0">
                <a:latin typeface="Calibri"/>
                <a:cs typeface="Calibri"/>
              </a:rPr>
              <a:t>Academic </a:t>
            </a:r>
            <a:r>
              <a:rPr lang="en-US" sz="2400" dirty="0">
                <a:latin typeface="Calibri"/>
                <a:cs typeface="Calibri"/>
              </a:rPr>
              <a:t>program improvements</a:t>
            </a:r>
          </a:p>
          <a:p>
            <a:pPr lvl="1">
              <a:lnSpc>
                <a:spcPct val="80000"/>
              </a:lnSpc>
              <a:buFont typeface="Arial" panose="020B0604020202020204" pitchFamily="34" charset="0"/>
              <a:buChar char="•"/>
              <a:defRPr/>
            </a:pPr>
            <a:r>
              <a:rPr lang="en-US" sz="2000" dirty="0">
                <a:solidFill>
                  <a:schemeClr val="accent6"/>
                </a:solidFill>
                <a:latin typeface="Calibri"/>
                <a:cs typeface="Calibri"/>
              </a:rPr>
              <a:t>Academic departments: staffing and structure changes</a:t>
            </a:r>
          </a:p>
          <a:p>
            <a:pPr lvl="1">
              <a:lnSpc>
                <a:spcPct val="80000"/>
              </a:lnSpc>
              <a:buFont typeface="Arial" panose="020B0604020202020204" pitchFamily="34" charset="0"/>
              <a:buChar char="•"/>
              <a:defRPr/>
            </a:pPr>
            <a:r>
              <a:rPr lang="en-US" sz="2000" dirty="0">
                <a:solidFill>
                  <a:schemeClr val="accent6"/>
                </a:solidFill>
                <a:latin typeface="Calibri"/>
                <a:cs typeface="Calibri"/>
              </a:rPr>
              <a:t>Academic delivery: program structure (remedial education</a:t>
            </a:r>
            <a:r>
              <a:rPr lang="en-US" sz="2000" dirty="0" smtClean="0">
                <a:solidFill>
                  <a:schemeClr val="accent6"/>
                </a:solidFill>
                <a:latin typeface="Calibri"/>
                <a:cs typeface="Calibri"/>
              </a:rPr>
              <a:t>)</a:t>
            </a:r>
          </a:p>
          <a:p>
            <a:pPr marL="457200" lvl="1" indent="0">
              <a:lnSpc>
                <a:spcPct val="80000"/>
              </a:lnSpc>
              <a:buNone/>
              <a:defRPr/>
            </a:pPr>
            <a:endParaRPr lang="en-US" sz="1200" dirty="0" smtClean="0">
              <a:latin typeface="Calibri"/>
              <a:cs typeface="Calibri"/>
            </a:endParaRPr>
          </a:p>
          <a:p>
            <a:pPr>
              <a:lnSpc>
                <a:spcPct val="80000"/>
              </a:lnSpc>
              <a:buClr>
                <a:srgbClr val="C00000"/>
              </a:buClr>
              <a:buFont typeface="Arial" panose="020B0604020202020204" pitchFamily="34" charset="0"/>
              <a:buChar char="•"/>
              <a:defRPr/>
            </a:pPr>
            <a:r>
              <a:rPr lang="en-US" sz="2400" dirty="0" smtClean="0">
                <a:latin typeface="Calibri"/>
                <a:cs typeface="Calibri"/>
              </a:rPr>
              <a:t>Student </a:t>
            </a:r>
            <a:r>
              <a:rPr lang="en-US" sz="2400" dirty="0">
                <a:latin typeface="Calibri"/>
                <a:cs typeface="Calibri"/>
              </a:rPr>
              <a:t>Services</a:t>
            </a:r>
          </a:p>
          <a:p>
            <a:pPr lvl="1">
              <a:lnSpc>
                <a:spcPct val="80000"/>
              </a:lnSpc>
              <a:buFont typeface="Arial" pitchFamily="34" charset="0"/>
              <a:buChar char="•"/>
              <a:defRPr/>
            </a:pPr>
            <a:r>
              <a:rPr lang="en-US" sz="2000" dirty="0" smtClean="0">
                <a:solidFill>
                  <a:srgbClr val="369BA5"/>
                </a:solidFill>
                <a:latin typeface="Calibri"/>
                <a:cs typeface="Calibri"/>
              </a:rPr>
              <a:t>Integrated registration, financial aid</a:t>
            </a:r>
            <a:endParaRPr lang="en-US" sz="2000" dirty="0">
              <a:solidFill>
                <a:srgbClr val="369BA5"/>
              </a:solidFill>
              <a:latin typeface="Calibri"/>
              <a:cs typeface="Calibri"/>
            </a:endParaRPr>
          </a:p>
          <a:p>
            <a:pPr lvl="1">
              <a:lnSpc>
                <a:spcPct val="80000"/>
              </a:lnSpc>
              <a:buFont typeface="Arial" pitchFamily="34" charset="0"/>
              <a:buChar char="•"/>
              <a:defRPr/>
            </a:pPr>
            <a:r>
              <a:rPr lang="en-US" sz="2000" dirty="0" smtClean="0">
                <a:solidFill>
                  <a:srgbClr val="369BA5"/>
                </a:solidFill>
                <a:latin typeface="Calibri"/>
                <a:cs typeface="Calibri"/>
              </a:rPr>
              <a:t>Targeted </a:t>
            </a:r>
            <a:r>
              <a:rPr lang="en-US" sz="2000" dirty="0">
                <a:solidFill>
                  <a:srgbClr val="369BA5"/>
                </a:solidFill>
                <a:latin typeface="Calibri"/>
                <a:cs typeface="Calibri"/>
              </a:rPr>
              <a:t>student advising, tutoring and supplemental </a:t>
            </a:r>
            <a:r>
              <a:rPr lang="en-US" sz="2000" dirty="0" smtClean="0">
                <a:solidFill>
                  <a:srgbClr val="369BA5"/>
                </a:solidFill>
                <a:latin typeface="Calibri"/>
                <a:cs typeface="Calibri"/>
              </a:rPr>
              <a:t>services</a:t>
            </a:r>
          </a:p>
          <a:p>
            <a:pPr marL="457200" lvl="1" indent="0">
              <a:lnSpc>
                <a:spcPct val="80000"/>
              </a:lnSpc>
              <a:buNone/>
              <a:defRPr/>
            </a:pPr>
            <a:endParaRPr lang="en-US" sz="1200" dirty="0">
              <a:latin typeface="Calibri"/>
              <a:cs typeface="Calibri"/>
            </a:endParaRPr>
          </a:p>
          <a:p>
            <a:pPr>
              <a:lnSpc>
                <a:spcPct val="80000"/>
              </a:lnSpc>
              <a:buFont typeface="Arial" pitchFamily="34" charset="0"/>
              <a:buChar char="•"/>
              <a:defRPr/>
            </a:pPr>
            <a:r>
              <a:rPr lang="en-US" sz="2400" dirty="0" smtClean="0">
                <a:latin typeface="Calibri"/>
                <a:cs typeface="Calibri"/>
              </a:rPr>
              <a:t>Concerns</a:t>
            </a:r>
          </a:p>
          <a:p>
            <a:pPr lvl="1">
              <a:lnSpc>
                <a:spcPct val="80000"/>
              </a:lnSpc>
              <a:buFont typeface="Arial" pitchFamily="34" charset="0"/>
              <a:buChar char="•"/>
              <a:defRPr/>
            </a:pPr>
            <a:r>
              <a:rPr lang="en-US" sz="2000" dirty="0" smtClean="0">
                <a:solidFill>
                  <a:srgbClr val="369BA5"/>
                </a:solidFill>
                <a:latin typeface="Calibri"/>
                <a:cs typeface="Calibri"/>
              </a:rPr>
              <a:t>Lowering academic quality to increase outcomes</a:t>
            </a:r>
            <a:endParaRPr lang="en-US" sz="2000" dirty="0">
              <a:solidFill>
                <a:srgbClr val="369BA5"/>
              </a:solidFill>
              <a:latin typeface="Calibri"/>
              <a:cs typeface="Calibri"/>
            </a:endParaRPr>
          </a:p>
          <a:p>
            <a:pPr lvl="1">
              <a:lnSpc>
                <a:spcPct val="80000"/>
              </a:lnSpc>
              <a:buFont typeface="Arial"/>
              <a:buChar char="•"/>
              <a:defRPr/>
            </a:pPr>
            <a:r>
              <a:rPr lang="en-US" sz="2000" dirty="0">
                <a:solidFill>
                  <a:srgbClr val="369BA5"/>
                </a:solidFill>
                <a:latin typeface="Calibri"/>
                <a:cs typeface="Calibri"/>
              </a:rPr>
              <a:t>Instability of funding </a:t>
            </a:r>
            <a:r>
              <a:rPr lang="en-US" sz="2000" dirty="0" smtClean="0">
                <a:solidFill>
                  <a:srgbClr val="369BA5"/>
                </a:solidFill>
                <a:latin typeface="Calibri"/>
                <a:cs typeface="Calibri"/>
              </a:rPr>
              <a:t>(due to new money only)</a:t>
            </a:r>
            <a:endParaRPr lang="en-US" sz="2000" dirty="0">
              <a:solidFill>
                <a:srgbClr val="369BA5"/>
              </a:solidFill>
              <a:latin typeface="Calibri"/>
              <a:cs typeface="Calibri"/>
            </a:endParaRPr>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21</a:t>
            </a:fld>
            <a:endParaRPr lang="en-US" dirty="0"/>
          </a:p>
        </p:txBody>
      </p:sp>
    </p:spTree>
    <p:extLst>
      <p:ext uri="{BB962C8B-B14F-4D97-AF65-F5344CB8AC3E}">
        <p14:creationId xmlns:p14="http://schemas.microsoft.com/office/powerpoint/2010/main" val="221343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the Horizon</a:t>
            </a:r>
          </a:p>
        </p:txBody>
      </p:sp>
      <p:sp>
        <p:nvSpPr>
          <p:cNvPr id="3" name="Content Placeholder 2"/>
          <p:cNvSpPr>
            <a:spLocks noGrp="1"/>
          </p:cNvSpPr>
          <p:nvPr>
            <p:ph idx="1"/>
          </p:nvPr>
        </p:nvSpPr>
        <p:spPr/>
        <p:txBody>
          <a:bodyPr>
            <a:normAutofit fontScale="92500" lnSpcReduction="20000"/>
          </a:bodyPr>
          <a:lstStyle/>
          <a:p>
            <a:r>
              <a:rPr lang="en-US" dirty="0"/>
              <a:t>Research for Action</a:t>
            </a:r>
          </a:p>
          <a:p>
            <a:pPr lvl="1"/>
            <a:r>
              <a:rPr lang="en-US" dirty="0"/>
              <a:t>Gates and Lumina supported</a:t>
            </a:r>
          </a:p>
          <a:p>
            <a:pPr lvl="1"/>
            <a:r>
              <a:rPr lang="en-US" dirty="0"/>
              <a:t>Mixed-Methods study</a:t>
            </a:r>
          </a:p>
          <a:p>
            <a:pPr lvl="1"/>
            <a:r>
              <a:rPr lang="en-US" dirty="0"/>
              <a:t>Focused on IN, OH and TN</a:t>
            </a:r>
          </a:p>
          <a:p>
            <a:pPr lvl="1"/>
            <a:r>
              <a:rPr lang="en-US" dirty="0"/>
              <a:t>Attempts to account for design and implementation distinctions</a:t>
            </a:r>
          </a:p>
          <a:p>
            <a:pPr lvl="2"/>
            <a:r>
              <a:rPr lang="en-US" dirty="0">
                <a:solidFill>
                  <a:srgbClr val="369BA5"/>
                </a:solidFill>
              </a:rPr>
              <a:t>Implementation</a:t>
            </a:r>
          </a:p>
          <a:p>
            <a:pPr lvl="2"/>
            <a:r>
              <a:rPr lang="en-US" dirty="0">
                <a:solidFill>
                  <a:srgbClr val="369BA5"/>
                </a:solidFill>
              </a:rPr>
              <a:t>Changes in policy over time</a:t>
            </a:r>
          </a:p>
          <a:p>
            <a:pPr lvl="2"/>
            <a:r>
              <a:rPr lang="en-US" dirty="0">
                <a:solidFill>
                  <a:srgbClr val="369BA5"/>
                </a:solidFill>
              </a:rPr>
              <a:t>Level of funding (OBF and state investment as component of institutional profile)</a:t>
            </a:r>
          </a:p>
          <a:p>
            <a:pPr lvl="1"/>
            <a:r>
              <a:rPr lang="en-US" dirty="0"/>
              <a:t>Early findings:</a:t>
            </a:r>
          </a:p>
          <a:p>
            <a:pPr lvl="2"/>
            <a:r>
              <a:rPr lang="en-US" dirty="0">
                <a:solidFill>
                  <a:srgbClr val="369BA5"/>
                </a:solidFill>
              </a:rPr>
              <a:t>OBF positively associated with bachelor’s degree completions</a:t>
            </a:r>
          </a:p>
          <a:p>
            <a:pPr lvl="2"/>
            <a:r>
              <a:rPr lang="en-US" dirty="0">
                <a:solidFill>
                  <a:srgbClr val="369BA5"/>
                </a:solidFill>
              </a:rPr>
              <a:t>Counters some earlier research that OBF negatively affects access for Pell students</a:t>
            </a:r>
          </a:p>
          <a:p>
            <a:pPr lvl="2"/>
            <a:r>
              <a:rPr lang="en-US" dirty="0">
                <a:solidFill>
                  <a:srgbClr val="369BA5"/>
                </a:solidFill>
              </a:rPr>
              <a:t>Significant response (though varied) by institutions</a:t>
            </a:r>
          </a:p>
        </p:txBody>
      </p:sp>
    </p:spTree>
    <p:extLst>
      <p:ext uri="{BB962C8B-B14F-4D97-AF65-F5344CB8AC3E}">
        <p14:creationId xmlns:p14="http://schemas.microsoft.com/office/powerpoint/2010/main" val="351026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155" y="4141113"/>
            <a:ext cx="7533435" cy="1362075"/>
          </a:xfrm>
        </p:spPr>
        <p:txBody>
          <a:bodyPr>
            <a:noAutofit/>
          </a:bodyPr>
          <a:lstStyle/>
          <a:p>
            <a:r>
              <a:rPr lang="en-US" sz="2800" dirty="0"/>
              <a:t>Focusing on Next Steps</a:t>
            </a:r>
            <a:endParaRPr lang="en-US" sz="2800" cap="small" dirty="0"/>
          </a:p>
        </p:txBody>
      </p:sp>
    </p:spTree>
    <p:extLst>
      <p:ext uri="{BB962C8B-B14F-4D97-AF65-F5344CB8AC3E}">
        <p14:creationId xmlns:p14="http://schemas.microsoft.com/office/powerpoint/2010/main" val="2185844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State Investments</a:t>
            </a:r>
          </a:p>
        </p:txBody>
      </p:sp>
      <p:sp>
        <p:nvSpPr>
          <p:cNvPr id="5" name="Content Placeholder 4"/>
          <p:cNvSpPr>
            <a:spLocks noGrp="1"/>
          </p:cNvSpPr>
          <p:nvPr>
            <p:ph idx="1"/>
          </p:nvPr>
        </p:nvSpPr>
        <p:spPr/>
        <p:txBody>
          <a:bodyPr>
            <a:normAutofit/>
          </a:bodyPr>
          <a:lstStyle/>
          <a:p>
            <a:r>
              <a:rPr lang="en-US" dirty="0"/>
              <a:t>Provide transparent information on </a:t>
            </a:r>
            <a:r>
              <a:rPr lang="en-US" u="sng" dirty="0"/>
              <a:t>all</a:t>
            </a:r>
            <a:r>
              <a:rPr lang="en-US" dirty="0"/>
              <a:t> state higher education finance policies</a:t>
            </a:r>
          </a:p>
          <a:p>
            <a:r>
              <a:rPr lang="en-US" dirty="0"/>
              <a:t>Examine, collectively and individually, all elements of state finance policies</a:t>
            </a:r>
          </a:p>
          <a:p>
            <a:pPr lvl="1"/>
            <a:r>
              <a:rPr lang="en-US" dirty="0">
                <a:solidFill>
                  <a:srgbClr val="369BA5"/>
                </a:solidFill>
              </a:rPr>
              <a:t>Institution allocation</a:t>
            </a:r>
          </a:p>
          <a:p>
            <a:pPr lvl="1"/>
            <a:r>
              <a:rPr lang="en-US" dirty="0">
                <a:solidFill>
                  <a:srgbClr val="369BA5"/>
                </a:solidFill>
              </a:rPr>
              <a:t>Tuition</a:t>
            </a:r>
          </a:p>
          <a:p>
            <a:pPr lvl="1"/>
            <a:r>
              <a:rPr lang="en-US" dirty="0">
                <a:solidFill>
                  <a:srgbClr val="369BA5"/>
                </a:solidFill>
              </a:rPr>
              <a:t>Student Financial Aid</a:t>
            </a:r>
          </a:p>
          <a:p>
            <a:r>
              <a:rPr lang="en-US" dirty="0"/>
              <a:t>Support institutions to evaluate and understand student outcomes and the programmatic, financial and policy changes required</a:t>
            </a:r>
          </a:p>
          <a:p>
            <a:endParaRPr lang="en-US" dirty="0"/>
          </a:p>
        </p:txBody>
      </p:sp>
    </p:spTree>
    <p:extLst>
      <p:ext uri="{BB962C8B-B14F-4D97-AF65-F5344CB8AC3E}">
        <p14:creationId xmlns:p14="http://schemas.microsoft.com/office/powerpoint/2010/main" val="3125167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0" y="3889171"/>
            <a:ext cx="9144000" cy="560479"/>
          </a:xfrm>
        </p:spPr>
        <p:txBody>
          <a:bodyPr/>
          <a:lstStyle/>
          <a:p>
            <a:pPr algn="ctr"/>
            <a:r>
              <a:rPr lang="en-US" sz="3200" dirty="0"/>
              <a:t>StrategyLabs.LuminaFoundation.org</a:t>
            </a:r>
          </a:p>
        </p:txBody>
      </p:sp>
      <p:sp>
        <p:nvSpPr>
          <p:cNvPr id="4" name="Slide Number Placeholder 3"/>
          <p:cNvSpPr>
            <a:spLocks noGrp="1"/>
          </p:cNvSpPr>
          <p:nvPr>
            <p:ph type="sldNum" sz="quarter" idx="4294967295"/>
          </p:nvPr>
        </p:nvSpPr>
        <p:spPr>
          <a:xfrm>
            <a:off x="7010400" y="6451600"/>
            <a:ext cx="2133600" cy="365125"/>
          </a:xfrm>
        </p:spPr>
        <p:txBody>
          <a:bodyPr/>
          <a:lstStyle/>
          <a:p>
            <a:pPr>
              <a:defRPr/>
            </a:pPr>
            <a:fld id="{D8A45CD4-1AF8-A947-A626-794C8D00BFA0}" type="slidenum">
              <a:rPr lang="en-US" smtClean="0">
                <a:solidFill>
                  <a:prstClr val="white"/>
                </a:solidFill>
              </a:rPr>
              <a:pPr>
                <a:defRPr/>
              </a:pPr>
              <a:t>25</a:t>
            </a:fld>
            <a:endParaRPr lang="en-US" dirty="0">
              <a:solidFill>
                <a:prstClr val="white"/>
              </a:solidFill>
            </a:endParaRPr>
          </a:p>
        </p:txBody>
      </p:sp>
      <p:pic>
        <p:nvPicPr>
          <p:cNvPr id="7" name="Picture 6" descr="Lumina_supportLogo_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1977" y="5706819"/>
            <a:ext cx="1852746" cy="601975"/>
          </a:xfrm>
          <a:prstGeom prst="rect">
            <a:avLst/>
          </a:prstGeom>
        </p:spPr>
      </p:pic>
      <p:pic>
        <p:nvPicPr>
          <p:cNvPr id="8" name="Picture 7" descr="StratLabs_logo_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7149" y="1865738"/>
            <a:ext cx="6870023" cy="1328205"/>
          </a:xfrm>
          <a:prstGeom prst="rect">
            <a:avLst/>
          </a:prstGeom>
        </p:spPr>
      </p:pic>
    </p:spTree>
    <p:extLst>
      <p:ext uri="{BB962C8B-B14F-4D97-AF65-F5344CB8AC3E}">
        <p14:creationId xmlns:p14="http://schemas.microsoft.com/office/powerpoint/2010/main" val="331918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155" y="4141113"/>
            <a:ext cx="7533435" cy="1362075"/>
          </a:xfrm>
        </p:spPr>
        <p:txBody>
          <a:bodyPr>
            <a:noAutofit/>
          </a:bodyPr>
          <a:lstStyle/>
          <a:p>
            <a:r>
              <a:rPr lang="en-US" sz="2800" dirty="0"/>
              <a:t>Lumina Stronger nation: </a:t>
            </a:r>
            <a:br>
              <a:rPr lang="en-US" sz="2800" dirty="0"/>
            </a:br>
            <a:r>
              <a:rPr lang="en-US" sz="2800" cap="small" dirty="0"/>
              <a:t>The </a:t>
            </a:r>
            <a:r>
              <a:rPr lang="en-US" sz="2800" cap="small" dirty="0" smtClean="0"/>
              <a:t>Louisiana </a:t>
            </a:r>
            <a:r>
              <a:rPr lang="en-US" sz="2800" cap="small" dirty="0"/>
              <a:t>Context</a:t>
            </a:r>
          </a:p>
        </p:txBody>
      </p:sp>
    </p:spTree>
    <p:extLst>
      <p:ext uri="{BB962C8B-B14F-4D97-AF65-F5344CB8AC3E}">
        <p14:creationId xmlns:p14="http://schemas.microsoft.com/office/powerpoint/2010/main" val="246765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Lumina Stronger Nation: </a:t>
            </a:r>
            <a:r>
              <a:rPr lang="en-US" dirty="0" smtClean="0"/>
              <a:t>Louisiana</a:t>
            </a:r>
            <a:endParaRPr lang="en-US" dirty="0"/>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3</a:t>
            </a:fld>
            <a:endParaRPr lang="en-US" dirty="0"/>
          </a:p>
        </p:txBody>
      </p:sp>
      <p:pic>
        <p:nvPicPr>
          <p:cNvPr id="6" name="Picture 5"/>
          <p:cNvPicPr>
            <a:picLocks noChangeAspect="1"/>
          </p:cNvPicPr>
          <p:nvPr/>
        </p:nvPicPr>
        <p:blipFill>
          <a:blip r:embed="rId3"/>
          <a:stretch>
            <a:fillRect/>
          </a:stretch>
        </p:blipFill>
        <p:spPr>
          <a:xfrm>
            <a:off x="0" y="1828800"/>
            <a:ext cx="9144000" cy="3194661"/>
          </a:xfrm>
          <a:prstGeom prst="rect">
            <a:avLst/>
          </a:prstGeom>
        </p:spPr>
      </p:pic>
    </p:spTree>
    <p:extLst>
      <p:ext uri="{BB962C8B-B14F-4D97-AF65-F5344CB8AC3E}">
        <p14:creationId xmlns:p14="http://schemas.microsoft.com/office/powerpoint/2010/main" val="140461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Lumina Stronger Nation: </a:t>
            </a:r>
            <a:r>
              <a:rPr lang="en-US" dirty="0" smtClean="0"/>
              <a:t>Louisiana</a:t>
            </a:r>
            <a:endParaRPr lang="en-US" dirty="0"/>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4</a:t>
            </a:fld>
            <a:endParaRPr lang="en-US" dirty="0"/>
          </a:p>
        </p:txBody>
      </p:sp>
      <p:sp>
        <p:nvSpPr>
          <p:cNvPr id="6" name="Rectangle 5"/>
          <p:cNvSpPr/>
          <p:nvPr/>
        </p:nvSpPr>
        <p:spPr>
          <a:xfrm>
            <a:off x="7587342" y="4245443"/>
            <a:ext cx="2241289" cy="16491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0" y="1790700"/>
            <a:ext cx="9144000" cy="3273778"/>
          </a:xfrm>
          <a:prstGeom prst="rect">
            <a:avLst/>
          </a:prstGeom>
        </p:spPr>
      </p:pic>
    </p:spTree>
    <p:extLst>
      <p:ext uri="{BB962C8B-B14F-4D97-AF65-F5344CB8AC3E}">
        <p14:creationId xmlns:p14="http://schemas.microsoft.com/office/powerpoint/2010/main" val="15173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Lumina Stronger Nation: </a:t>
            </a:r>
            <a:r>
              <a:rPr lang="en-US" dirty="0" smtClean="0"/>
              <a:t>Louisiana</a:t>
            </a:r>
            <a:endParaRPr lang="en-US" dirty="0"/>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5</a:t>
            </a:fld>
            <a:endParaRPr lang="en-US" dirty="0"/>
          </a:p>
        </p:txBody>
      </p:sp>
      <p:pic>
        <p:nvPicPr>
          <p:cNvPr id="3" name="Picture 2"/>
          <p:cNvPicPr>
            <a:picLocks noChangeAspect="1"/>
          </p:cNvPicPr>
          <p:nvPr/>
        </p:nvPicPr>
        <p:blipFill>
          <a:blip r:embed="rId2"/>
          <a:stretch>
            <a:fillRect/>
          </a:stretch>
        </p:blipFill>
        <p:spPr>
          <a:xfrm>
            <a:off x="0" y="1651000"/>
            <a:ext cx="9144000" cy="3549627"/>
          </a:xfrm>
          <a:prstGeom prst="rect">
            <a:avLst/>
          </a:prstGeom>
        </p:spPr>
      </p:pic>
    </p:spTree>
    <p:extLst>
      <p:ext uri="{BB962C8B-B14F-4D97-AF65-F5344CB8AC3E}">
        <p14:creationId xmlns:p14="http://schemas.microsoft.com/office/powerpoint/2010/main" val="211927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alpha val="4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4155" y="4141113"/>
            <a:ext cx="7533435" cy="1362075"/>
          </a:xfrm>
        </p:spPr>
        <p:txBody>
          <a:bodyPr>
            <a:noAutofit/>
          </a:bodyPr>
          <a:lstStyle/>
          <a:p>
            <a:r>
              <a:rPr lang="en-US" sz="2800" dirty="0"/>
              <a:t>Outcomes-Based Funding: </a:t>
            </a:r>
            <a:br>
              <a:rPr lang="en-US" sz="2800" dirty="0"/>
            </a:br>
            <a:r>
              <a:rPr lang="en-US" sz="2800" cap="small" dirty="0"/>
              <a:t>Linking Resources to </a:t>
            </a:r>
            <a:r>
              <a:rPr lang="en-US" sz="2800" cap="small" dirty="0" smtClean="0"/>
              <a:t>outcomes, </a:t>
            </a:r>
            <a:r>
              <a:rPr lang="en-US" sz="2800" cap="small" dirty="0"/>
              <a:t>Design Principles, Common Metrics</a:t>
            </a:r>
          </a:p>
        </p:txBody>
      </p:sp>
    </p:spTree>
    <p:extLst>
      <p:ext uri="{BB962C8B-B14F-4D97-AF65-F5344CB8AC3E}">
        <p14:creationId xmlns:p14="http://schemas.microsoft.com/office/powerpoint/2010/main" val="411521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544"/>
            <a:ext cx="8432800" cy="857250"/>
          </a:xfrm>
        </p:spPr>
        <p:txBody>
          <a:bodyPr/>
          <a:lstStyle/>
          <a:p>
            <a:r>
              <a:rPr lang="en-US" dirty="0"/>
              <a:t>Policy Rationale for </a:t>
            </a:r>
            <a:r>
              <a:rPr lang="en-US" dirty="0" smtClean="0"/>
              <a:t>Outcomes-Based Funding</a:t>
            </a:r>
            <a:endParaRPr lang="en-US" dirty="0"/>
          </a:p>
        </p:txBody>
      </p:sp>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7</a:t>
            </a:fld>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941988703"/>
              </p:ext>
            </p:extLst>
          </p:nvPr>
        </p:nvGraphicFramePr>
        <p:xfrm>
          <a:off x="457200" y="1409700"/>
          <a:ext cx="8229600" cy="460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46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Design Principles for Outcomes-Based Funding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8656814"/>
              </p:ext>
            </p:extLst>
          </p:nvPr>
        </p:nvGraphicFramePr>
        <p:xfrm>
          <a:off x="457200" y="1409700"/>
          <a:ext cx="8229600" cy="460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D8A45CD4-1AF8-A947-A626-794C8D00BFA0}" type="slidenum">
              <a:rPr lang="en-US" smtClean="0"/>
              <a:pPr>
                <a:defRPr/>
              </a:pPr>
              <a:t>8</a:t>
            </a:fld>
            <a:endParaRPr lang="en-US" dirty="0"/>
          </a:p>
        </p:txBody>
      </p:sp>
    </p:spTree>
    <p:extLst>
      <p:ext uri="{BB962C8B-B14F-4D97-AF65-F5344CB8AC3E}">
        <p14:creationId xmlns:p14="http://schemas.microsoft.com/office/powerpoint/2010/main" val="4169582188"/>
      </p:ext>
    </p:extLst>
  </p:cSld>
  <p:clrMapOvr>
    <a:masterClrMapping/>
  </p:clrMapOvr>
</p:sld>
</file>

<file path=ppt/theme/theme1.xml><?xml version="1.0" encoding="utf-8"?>
<a:theme xmlns:a="http://schemas.openxmlformats.org/drawingml/2006/main" name="StrategyLabs_PowerPointTemplate">
  <a:themeElements>
    <a:clrScheme name="StategyLabs-ColorScheme">
      <a:dk1>
        <a:srgbClr val="252525"/>
      </a:dk1>
      <a:lt1>
        <a:sysClr val="window" lastClr="FFFFFF"/>
      </a:lt1>
      <a:dk2>
        <a:srgbClr val="43BAC6"/>
      </a:dk2>
      <a:lt2>
        <a:srgbClr val="EEECE1"/>
      </a:lt2>
      <a:accent1>
        <a:srgbClr val="43BAC6"/>
      </a:accent1>
      <a:accent2>
        <a:srgbClr val="C4024C"/>
      </a:accent2>
      <a:accent3>
        <a:srgbClr val="F8BE09"/>
      </a:accent3>
      <a:accent4>
        <a:srgbClr val="FFFFFF"/>
      </a:accent4>
      <a:accent5>
        <a:srgbClr val="252525"/>
      </a:accent5>
      <a:accent6>
        <a:srgbClr val="369BA5"/>
      </a:accent6>
      <a:hlink>
        <a:srgbClr val="C4024C"/>
      </a:hlink>
      <a:folHlink>
        <a:srgbClr val="9001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atLabs-ppt">
  <a:themeElements>
    <a:clrScheme name="StategyLabs-ColorScheme">
      <a:dk1>
        <a:srgbClr val="252525"/>
      </a:dk1>
      <a:lt1>
        <a:sysClr val="window" lastClr="FFFFFF"/>
      </a:lt1>
      <a:dk2>
        <a:srgbClr val="43BAC6"/>
      </a:dk2>
      <a:lt2>
        <a:srgbClr val="EEECE1"/>
      </a:lt2>
      <a:accent1>
        <a:srgbClr val="43BAC6"/>
      </a:accent1>
      <a:accent2>
        <a:srgbClr val="C4024C"/>
      </a:accent2>
      <a:accent3>
        <a:srgbClr val="F8BE09"/>
      </a:accent3>
      <a:accent4>
        <a:srgbClr val="FFFFFF"/>
      </a:accent4>
      <a:accent5>
        <a:srgbClr val="252525"/>
      </a:accent5>
      <a:accent6>
        <a:srgbClr val="369BA5"/>
      </a:accent6>
      <a:hlink>
        <a:srgbClr val="C4024C"/>
      </a:hlink>
      <a:folHlink>
        <a:srgbClr val="9001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StrategyLabs_PowerPointTemplate</Template>
  <TotalTime>15905</TotalTime>
  <Words>1425</Words>
  <Application>Microsoft Macintosh PowerPoint</Application>
  <PresentationFormat>On-screen Show (4:3)</PresentationFormat>
  <Paragraphs>217</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StrategyLabs_PowerPointTemplate</vt:lpstr>
      <vt:lpstr>StratLabs-ppt</vt:lpstr>
      <vt:lpstr>PowerPoint Presentation</vt:lpstr>
      <vt:lpstr>PowerPoint Presentation</vt:lpstr>
      <vt:lpstr>Lumina Stronger nation:  The Louisiana Context</vt:lpstr>
      <vt:lpstr>Lumina Stronger Nation: Louisiana</vt:lpstr>
      <vt:lpstr>Lumina Stronger Nation: Louisiana</vt:lpstr>
      <vt:lpstr>Lumina Stronger Nation: Louisiana</vt:lpstr>
      <vt:lpstr>Outcomes-Based Funding:  Linking Resources to outcomes, Design Principles, Common Metrics</vt:lpstr>
      <vt:lpstr>Policy Rationale for Outcomes-Based Funding</vt:lpstr>
      <vt:lpstr>Design Principles for Outcomes-Based Funding</vt:lpstr>
      <vt:lpstr>Common Measures</vt:lpstr>
      <vt:lpstr>Implementation of OBF</vt:lpstr>
      <vt:lpstr>Challenges for States</vt:lpstr>
      <vt:lpstr>National Context: Outcomes-Based Funding Typology</vt:lpstr>
      <vt:lpstr>Development of Outcomes-Based Funding Typology</vt:lpstr>
      <vt:lpstr>Typology Classification Some states may meet most but not all criteria. States that do not meet all criteria for a level are assigned a lower type. Items in green italics are primary differences from prior level </vt:lpstr>
      <vt:lpstr>States Developing and Implementing Outcomes-Based Funding Models</vt:lpstr>
      <vt:lpstr>States Implementing OBF in FY 16 by Type  &amp; Sector</vt:lpstr>
      <vt:lpstr>Funding Associated with OBF Models</vt:lpstr>
      <vt:lpstr>PowerPoint Presentation</vt:lpstr>
      <vt:lpstr>Outcomes-Based Funding:  Research &amp; Effectiveness</vt:lpstr>
      <vt:lpstr>Outcomes-Based Funding: Research &amp; Impacts</vt:lpstr>
      <vt:lpstr>Research and Impacts</vt:lpstr>
      <vt:lpstr>Research on the Horizon</vt:lpstr>
      <vt:lpstr>Focusing on Next Steps</vt:lpstr>
      <vt:lpstr>Understanding State Investments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reed</dc:creator>
  <cp:lastModifiedBy>Meighan  Rask</cp:lastModifiedBy>
  <cp:revision>108</cp:revision>
  <dcterms:created xsi:type="dcterms:W3CDTF">2013-12-10T19:07:35Z</dcterms:created>
  <dcterms:modified xsi:type="dcterms:W3CDTF">2016-08-01T19:38:20Z</dcterms:modified>
</cp:coreProperties>
</file>